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02" r:id="rId3"/>
    <p:sldId id="303" r:id="rId4"/>
    <p:sldId id="304" r:id="rId5"/>
    <p:sldId id="320" r:id="rId6"/>
    <p:sldId id="321" r:id="rId7"/>
    <p:sldId id="323" r:id="rId8"/>
    <p:sldId id="338" r:id="rId9"/>
    <p:sldId id="324" r:id="rId10"/>
    <p:sldId id="325" r:id="rId11"/>
    <p:sldId id="291" r:id="rId12"/>
    <p:sldId id="336" r:id="rId13"/>
    <p:sldId id="339" r:id="rId14"/>
    <p:sldId id="327" r:id="rId15"/>
    <p:sldId id="345" r:id="rId16"/>
    <p:sldId id="344" r:id="rId17"/>
    <p:sldId id="341" r:id="rId18"/>
    <p:sldId id="340" r:id="rId19"/>
    <p:sldId id="349" r:id="rId20"/>
    <p:sldId id="348" r:id="rId21"/>
    <p:sldId id="347" r:id="rId22"/>
    <p:sldId id="350" r:id="rId23"/>
    <p:sldId id="346" r:id="rId24"/>
    <p:sldId id="343" r:id="rId25"/>
    <p:sldId id="318" r:id="rId26"/>
    <p:sldId id="319" r:id="rId27"/>
    <p:sldId id="342" r:id="rId28"/>
    <p:sldId id="351" r:id="rId29"/>
    <p:sldId id="352" r:id="rId30"/>
    <p:sldId id="353" r:id="rId31"/>
    <p:sldId id="355" r:id="rId32"/>
    <p:sldId id="357" r:id="rId33"/>
    <p:sldId id="32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sse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CAEF1"/>
    <a:srgbClr val="FF99FF"/>
    <a:srgbClr val="FB93E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9E7D-0A4D-49F6-9484-27EB43C9E8BA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9A06-1EC9-4F19-8EC5-FBB8006B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F73-F288-47BA-A6DD-759E0E43C3DD}" type="datetimeFigureOut">
              <a:rPr lang="en-US" smtClean="0"/>
              <a:t>2025-04-09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_Zyb8bpGMR0" TargetMode="External"/><Relationship Id="rId4" Type="http://schemas.openxmlformats.org/officeDocument/2006/relationships/hyperlink" Target="https://www.youtube.com/watch?v=gG7uCskUOr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5364741"/>
            <a:ext cx="9144000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spc="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spc="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cap="none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endParaRPr lang="en-US" sz="1400" cap="none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002060"/>
                </a:solidFill>
                <a:latin typeface="Berlin Sans FB Demi" panose="020E0802020502020306" pitchFamily="34" charset="0"/>
              </a:rPr>
              <a:t>Al-</a:t>
            </a:r>
            <a:r>
              <a:rPr lang="en-US" sz="1400" cap="none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cap="none" dirty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053" y="2773082"/>
            <a:ext cx="39667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staff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srgbClr val="FF0000"/>
                </a:solidFill>
                <a:cs typeface="Calibri"/>
              </a:rPr>
              <a:t>Dr. Ban M.  </a:t>
            </a:r>
            <a:r>
              <a:rPr lang="en-US" spc="25" dirty="0" err="1" smtClean="0">
                <a:solidFill>
                  <a:srgbClr val="FF0000"/>
                </a:solidFill>
                <a:cs typeface="Calibri"/>
              </a:rPr>
              <a:t>Saleh</a:t>
            </a:r>
            <a:endParaRPr lang="en-US" spc="25" dirty="0" smtClean="0">
              <a:solidFill>
                <a:srgbClr val="FF0000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 smtClean="0">
                <a:solidFill>
                  <a:prstClr val="black"/>
                </a:solidFill>
                <a:cs typeface="Calibri"/>
              </a:rPr>
              <a:t>Dr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. Hussein K. </a:t>
            </a:r>
            <a:r>
              <a:rPr lang="en-US" spc="25" dirty="0" smtClean="0">
                <a:solidFill>
                  <a:prstClr val="black"/>
                </a:solidFill>
                <a:cs typeface="Calibri"/>
              </a:rPr>
              <a:t>Abdul-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Sada</a:t>
            </a:r>
            <a:endParaRPr lang="en-US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Wameedh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Hashim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Alqatrani</a:t>
            </a:r>
            <a:endParaRPr lang="en-US" spc="25" dirty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Hamid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Jadoa</a:t>
            </a:r>
            <a:endParaRPr lang="en-US" spc="25" dirty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Farqad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M. Al-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Hamdani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</a:t>
            </a:r>
            <a:endParaRPr lang="en-US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 smtClean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Abeer</a:t>
            </a:r>
            <a:r>
              <a:rPr lang="en-US" spc="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laily</a:t>
            </a:r>
            <a:r>
              <a:rPr lang="en-US" spc="25" dirty="0" smtClean="0">
                <a:solidFill>
                  <a:prstClr val="black"/>
                </a:solidFill>
                <a:cs typeface="Calibri"/>
              </a:rPr>
              <a:t> Mohammed</a:t>
            </a: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Hazim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T.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Thwiny</a:t>
            </a:r>
            <a:endParaRPr lang="en-US" spc="25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064137" y="5791201"/>
            <a:ext cx="1079863" cy="1043246"/>
          </a:xfrm>
          <a:prstGeom prst="rect">
            <a:avLst/>
          </a:prstGeom>
        </p:spPr>
      </p:pic>
      <p:pic>
        <p:nvPicPr>
          <p:cNvPr id="13" name="Picture 2" descr="ÙØªÙØ¬Ø© Ø¨Ø­Ø« Ø§ÙØµÙØ± Ø¹Ù âªbook icon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9" y="5475067"/>
            <a:ext cx="480151" cy="4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" y="6086047"/>
            <a:ext cx="538091" cy="5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347" y="550155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b="1" dirty="0"/>
              <a:t>This Lecture was loaded in blackboard and you can find the material in: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(Lippincott’s Illustrated Reviews: Cell and Molecular Biology Chapter 5)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            </a:t>
            </a:r>
            <a:r>
              <a:rPr lang="en-US" b="1" dirty="0"/>
              <a:t>For more detailed instructions, any question, or you have a case you </a:t>
            </a:r>
          </a:p>
          <a:p>
            <a:r>
              <a:rPr lang="en-US" b="1" dirty="0"/>
              <a:t>             need help in, please post to the group of session</a:t>
            </a:r>
            <a:endParaRPr lang="en-US" dirty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75" b="930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63" b="16439"/>
          <a:stretch/>
        </p:blipFill>
        <p:spPr>
          <a:xfrm>
            <a:off x="4114800" y="1"/>
            <a:ext cx="761999" cy="685800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692207" y="717153"/>
            <a:ext cx="574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Module:</a:t>
            </a:r>
            <a:r>
              <a:rPr lang="en-US" dirty="0">
                <a:solidFill>
                  <a:prstClr val="black"/>
                </a:solidFill>
              </a:rPr>
              <a:t> Molecule, Gene and Disease</a:t>
            </a:r>
          </a:p>
          <a:p>
            <a:r>
              <a:rPr lang="en-US" b="1" dirty="0">
                <a:solidFill>
                  <a:prstClr val="black"/>
                </a:solidFill>
              </a:rPr>
              <a:t>Semester:</a:t>
            </a:r>
            <a:r>
              <a:rPr lang="en-US" dirty="0">
                <a:solidFill>
                  <a:prstClr val="black"/>
                </a:solidFill>
              </a:rPr>
              <a:t> 2</a:t>
            </a:r>
          </a:p>
          <a:p>
            <a:r>
              <a:rPr lang="en-US" b="1" dirty="0">
                <a:solidFill>
                  <a:prstClr val="black"/>
                </a:solidFill>
              </a:rPr>
              <a:t>Session: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Lecture: </a:t>
            </a:r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bject 2"/>
          <p:cNvSpPr txBox="1">
            <a:spLocks/>
          </p:cNvSpPr>
          <p:nvPr/>
        </p:nvSpPr>
        <p:spPr>
          <a:xfrm>
            <a:off x="16932" y="1800307"/>
            <a:ext cx="9127068" cy="936795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Title:</a:t>
            </a:r>
            <a:b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What is a gene and transcription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4898256" y="2745786"/>
            <a:ext cx="3966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staff:</a:t>
            </a: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 smtClean="0">
                <a:solidFill>
                  <a:prstClr val="black"/>
                </a:solidFill>
                <a:cs typeface="Calibri"/>
              </a:rPr>
              <a:t>Dr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Ilham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Mohamed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Jawad</a:t>
            </a:r>
            <a:endParaRPr lang="en-US" spc="25" dirty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 smtClean="0">
                <a:solidFill>
                  <a:prstClr val="black"/>
                </a:solidFill>
                <a:cs typeface="Calibri"/>
              </a:rPr>
              <a:t>Dr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Shant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Sunbat</a:t>
            </a:r>
            <a:endParaRPr lang="en-US" spc="25" dirty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Zainab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Ahmad</a:t>
            </a: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Myada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Abd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Allah</a:t>
            </a: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spc="25" dirty="0" err="1">
                <a:solidFill>
                  <a:prstClr val="black"/>
                </a:solidFill>
                <a:cs typeface="Calibri"/>
              </a:rPr>
              <a:t>Amani</a:t>
            </a:r>
            <a:r>
              <a:rPr lang="en-US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Niama</a:t>
            </a:r>
            <a:endParaRPr lang="en-US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spc="25" dirty="0" smtClean="0">
                <a:solidFill>
                  <a:prstClr val="black"/>
                </a:solidFill>
                <a:cs typeface="Calibri"/>
              </a:rPr>
              <a:t>Mrs.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Eatidal</a:t>
            </a:r>
            <a:r>
              <a:rPr lang="en-US" spc="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Akram</a:t>
            </a:r>
            <a:r>
              <a:rPr lang="en-US" spc="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pc="25" dirty="0" err="1" smtClean="0">
                <a:solidFill>
                  <a:prstClr val="black"/>
                </a:solidFill>
                <a:cs typeface="Calibri"/>
              </a:rPr>
              <a:t>Farhan</a:t>
            </a:r>
            <a:endParaRPr lang="en-US" spc="25" dirty="0" smtClean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1</a:t>
            </a: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4"/>
          <p:cNvSpPr/>
          <p:nvPr/>
        </p:nvSpPr>
        <p:spPr>
          <a:xfrm>
            <a:off x="134063" y="1138027"/>
            <a:ext cx="900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B-Enhancers and repressors: </a:t>
            </a:r>
            <a:r>
              <a:rPr lang="en-US" sz="2400" b="1" dirty="0" smtClean="0"/>
              <a:t>Regulate gene expression by binding with specific transcription factors.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7646" y="2240459"/>
            <a:ext cx="895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1260475"/>
            <a:r>
              <a:rPr lang="en-US" sz="2400" b="1" dirty="0">
                <a:solidFill>
                  <a:srgbClr val="00B0F0"/>
                </a:solidFill>
              </a:rPr>
              <a:t>1)Enhancers:</a:t>
            </a:r>
            <a:r>
              <a:rPr lang="en-US" sz="2400" b="1" dirty="0"/>
              <a:t> bind the specific transcription factors (activators or trans activator) that increase the rate of transcription.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36633" y="3205003"/>
            <a:ext cx="8730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25" indent="-2333625" algn="just"/>
            <a:r>
              <a:rPr lang="en-US" sz="2400" b="1" dirty="0">
                <a:solidFill>
                  <a:srgbClr val="00B0F0"/>
                </a:solidFill>
              </a:rPr>
              <a:t>2)Silencers or repressor: </a:t>
            </a:r>
            <a:r>
              <a:rPr lang="en-US" sz="2400" b="1" dirty="0"/>
              <a:t>bind other specific transcription factors (repressors) that depress the rate of transcription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517409"/>
            <a:ext cx="9077325" cy="23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27173" y="774428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" dirty="0">
                <a:solidFill>
                  <a:srgbClr val="FF0000"/>
                </a:solidFill>
              </a:rPr>
              <a:t>The </a:t>
            </a:r>
            <a:r>
              <a:rPr lang="en-US" sz="3200" b="1" spc="-25" dirty="0">
                <a:solidFill>
                  <a:srgbClr val="FF0000"/>
                </a:solidFill>
              </a:rPr>
              <a:t>Central </a:t>
            </a:r>
            <a:r>
              <a:rPr lang="en-US" sz="3200" b="1" spc="-10" dirty="0">
                <a:solidFill>
                  <a:srgbClr val="FF0000"/>
                </a:solidFill>
              </a:rPr>
              <a:t>Dogma</a:t>
            </a:r>
            <a:r>
              <a:rPr lang="en-US" sz="3200" b="1" spc="90" dirty="0">
                <a:solidFill>
                  <a:srgbClr val="FF0000"/>
                </a:solidFill>
              </a:rPr>
              <a:t> </a:t>
            </a:r>
            <a:r>
              <a:rPr lang="en-US" sz="3200" b="1" spc="-5" dirty="0">
                <a:solidFill>
                  <a:srgbClr val="FF0000"/>
                </a:solidFill>
              </a:rPr>
              <a:t>of</a:t>
            </a:r>
            <a:r>
              <a:rPr lang="en-US" sz="3200" b="1" spc="15" dirty="0">
                <a:solidFill>
                  <a:srgbClr val="FF0000"/>
                </a:solidFill>
              </a:rPr>
              <a:t> </a:t>
            </a:r>
            <a:r>
              <a:rPr lang="en-US" sz="3200" b="1" spc="-10" dirty="0">
                <a:solidFill>
                  <a:srgbClr val="FF0000"/>
                </a:solidFill>
              </a:rPr>
              <a:t>Molecular	</a:t>
            </a:r>
            <a:r>
              <a:rPr lang="en-US" sz="3200" b="1" spc="-5" dirty="0">
                <a:solidFill>
                  <a:srgbClr val="FF0000"/>
                </a:solidFill>
              </a:rPr>
              <a:t>biology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6716" y="2694697"/>
            <a:ext cx="3754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000" b="1" spc="-10" dirty="0">
                <a:solidFill>
                  <a:srgbClr val="FF0000"/>
                </a:solidFill>
                <a:cs typeface="Calibri"/>
              </a:rPr>
              <a:t>The	</a:t>
            </a:r>
            <a:r>
              <a:rPr lang="en-US" sz="2000" b="1" spc="-15" dirty="0">
                <a:solidFill>
                  <a:srgbClr val="FF0000"/>
                </a:solidFill>
                <a:cs typeface="Calibri"/>
              </a:rPr>
              <a:t>Central	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Dogma</a:t>
            </a:r>
            <a:r>
              <a:rPr lang="en-US" sz="2000" b="1" spc="-5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: is the flow of information from DNA to RNA to </a:t>
            </a:r>
            <a:r>
              <a:rPr lang="en-US" sz="2000" b="1" spc="-5" dirty="0" smtClean="0">
                <a:solidFill>
                  <a:schemeClr val="accent6">
                    <a:lumMod val="75000"/>
                  </a:schemeClr>
                </a:solidFill>
                <a:cs typeface="Calibri"/>
              </a:rPr>
              <a:t>Protein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13644" y="4033825"/>
            <a:ext cx="5051490" cy="104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3499"/>
              </a:lnSpc>
              <a:tabLst>
                <a:tab pos="354965" algn="l"/>
                <a:tab pos="355600" algn="l"/>
              </a:tabLst>
            </a:pPr>
            <a:r>
              <a:rPr lang="en-US" sz="2000" b="1" spc="-10" dirty="0">
                <a:solidFill>
                  <a:srgbClr val="001F5F"/>
                </a:solidFill>
                <a:cs typeface="Calibri"/>
              </a:rPr>
              <a:t>Retrovirus: </a:t>
            </a:r>
            <a:r>
              <a:rPr lang="en-US" sz="2000" b="1" spc="-20" dirty="0">
                <a:solidFill>
                  <a:srgbClr val="001F5F"/>
                </a:solidFill>
                <a:cs typeface="Calibri"/>
              </a:rPr>
              <a:t>ex </a:t>
            </a:r>
            <a:r>
              <a:rPr lang="en-US" sz="2000" b="1" dirty="0">
                <a:solidFill>
                  <a:srgbClr val="001F5F"/>
                </a:solidFill>
                <a:cs typeface="Calibri"/>
              </a:rPr>
              <a:t>: </a:t>
            </a:r>
            <a:r>
              <a:rPr lang="en-US" sz="2000" b="1" dirty="0" smtClean="0">
                <a:solidFill>
                  <a:srgbClr val="001F5F"/>
                </a:solidFill>
                <a:cs typeface="Calibri"/>
              </a:rPr>
              <a:t>human</a:t>
            </a:r>
          </a:p>
          <a:p>
            <a:pPr marL="12700" marR="5080">
              <a:lnSpc>
                <a:spcPct val="103499"/>
              </a:lnSpc>
              <a:tabLst>
                <a:tab pos="354965" algn="l"/>
                <a:tab pos="355600" algn="l"/>
              </a:tabLst>
            </a:pPr>
            <a:r>
              <a:rPr lang="en-US" sz="2000" b="1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z="2000" b="1" spc="-5" dirty="0">
                <a:solidFill>
                  <a:srgbClr val="001F5F"/>
                </a:solidFill>
                <a:cs typeface="Calibri"/>
              </a:rPr>
              <a:t>immunodeficiency virus (HIV): The information  flow:</a:t>
            </a:r>
            <a:endParaRPr lang="en-US" sz="2000" dirty="0">
              <a:cs typeface="Calibri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13644" y="5750620"/>
            <a:ext cx="910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 RNA                           DNA                   RNA                  Protein </a:t>
            </a:r>
            <a:endParaRPr lang="en-GB" sz="2800" b="1" dirty="0"/>
          </a:p>
        </p:txBody>
      </p:sp>
      <p:sp>
        <p:nvSpPr>
          <p:cNvPr id="23" name="مستطيل 22"/>
          <p:cNvSpPr/>
          <p:nvPr/>
        </p:nvSpPr>
        <p:spPr>
          <a:xfrm>
            <a:off x="-13644" y="1464724"/>
            <a:ext cx="4121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US" sz="2000" b="1" spc="-5" dirty="0">
                <a:cs typeface="Calibri"/>
              </a:rPr>
              <a:t>In</a:t>
            </a:r>
            <a:r>
              <a:rPr lang="en-US" sz="2000" b="1" spc="350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most</a:t>
            </a:r>
            <a:r>
              <a:rPr lang="en-US" sz="2000" b="1" spc="355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organism</a:t>
            </a:r>
            <a:r>
              <a:rPr lang="en-US" sz="2000" b="1" spc="355" dirty="0">
                <a:cs typeface="Calibri"/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DNA</a:t>
            </a:r>
            <a:r>
              <a:rPr lang="en-US" sz="2000" b="1" spc="360" dirty="0">
                <a:cs typeface="Calibri"/>
              </a:rPr>
              <a:t> </a:t>
            </a:r>
            <a:r>
              <a:rPr lang="en-US" sz="2000" b="1" spc="-5" dirty="0" smtClean="0">
                <a:cs typeface="Calibri"/>
              </a:rPr>
              <a:t>is</a:t>
            </a:r>
            <a:r>
              <a:rPr lang="en-US" sz="2000" b="1" spc="360" dirty="0" smtClean="0">
                <a:cs typeface="Calibri"/>
              </a:rPr>
              <a:t> the </a:t>
            </a:r>
            <a:r>
              <a:rPr lang="en-US" sz="2000" b="1" spc="-20" dirty="0">
                <a:cs typeface="Calibri"/>
              </a:rPr>
              <a:t>storage</a:t>
            </a:r>
            <a:r>
              <a:rPr lang="en-US" sz="2000" b="1" spc="355" dirty="0">
                <a:cs typeface="Calibri"/>
              </a:rPr>
              <a:t> of</a:t>
            </a:r>
            <a:r>
              <a:rPr lang="en-US" sz="2000" b="1" spc="360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genetic</a:t>
            </a:r>
            <a:r>
              <a:rPr lang="en-US" sz="2000" b="1" spc="365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information</a:t>
            </a:r>
            <a:r>
              <a:rPr lang="en-US" sz="2000" b="1" spc="355" dirty="0">
                <a:cs typeface="Calibri"/>
              </a:rPr>
              <a:t> </a:t>
            </a:r>
            <a:r>
              <a:rPr lang="en-US" sz="2000" b="1" spc="-5" dirty="0">
                <a:cs typeface="Calibri"/>
              </a:rPr>
              <a:t>with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spc="-15" dirty="0">
                <a:solidFill>
                  <a:srgbClr val="FF0000"/>
                </a:solidFill>
                <a:cs typeface="Calibri"/>
              </a:rPr>
              <a:t>exception </a:t>
            </a:r>
            <a:r>
              <a:rPr lang="en-US" sz="2000" b="1" dirty="0">
                <a:cs typeface="Calibri"/>
              </a:rPr>
              <a:t>of RNA </a:t>
            </a:r>
            <a:r>
              <a:rPr lang="en-US" sz="2000" b="1" spc="-5" dirty="0">
                <a:cs typeface="Calibri"/>
              </a:rPr>
              <a:t>viruses.</a:t>
            </a: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flipV="1">
            <a:off x="996225" y="5941959"/>
            <a:ext cx="1869743" cy="14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91671" y="5941959"/>
            <a:ext cx="1311790" cy="14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23128" y="5941958"/>
            <a:ext cx="1282890" cy="140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4310" y="5123313"/>
            <a:ext cx="2251881" cy="807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Reverse transcription</a:t>
            </a:r>
            <a:endParaRPr lang="en-US" dirty="0"/>
          </a:p>
        </p:txBody>
      </p:sp>
      <p:pic>
        <p:nvPicPr>
          <p:cNvPr id="1026" name="Picture 2" descr="C:\Users\HP EliteBook 2540p\Desktop\تنزيل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1" y="1423624"/>
            <a:ext cx="1774209" cy="38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EliteBook 2540p\Desktop\تنزيل -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0" y="1423624"/>
            <a:ext cx="1455761" cy="36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 EliteBook 2540p\Desktop\تنزيل - 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72" y="1359202"/>
            <a:ext cx="1473900" cy="37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1797" y="5263997"/>
            <a:ext cx="182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Genotype Genes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0190" y="5273812"/>
            <a:ext cx="197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Phenotype Protein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032310" y="5448664"/>
            <a:ext cx="727880" cy="9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2" grpId="0"/>
      <p:bldP spid="23" grpId="0"/>
      <p:bldP spid="2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40794" y="761999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5" dirty="0">
                <a:solidFill>
                  <a:srgbClr val="C00000"/>
                </a:solidFill>
                <a:cs typeface="Times New Roman"/>
              </a:rPr>
              <a:t>Gene Expression                   </a:t>
            </a:r>
            <a:endParaRPr lang="en-US" sz="28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94" y="1557552"/>
            <a:ext cx="9065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spc="-5" dirty="0" smtClean="0">
                <a:cs typeface="Times New Roman"/>
              </a:rPr>
              <a:t>Is </a:t>
            </a:r>
            <a:r>
              <a:rPr lang="en-US" sz="2000" b="1" spc="-5" dirty="0">
                <a:cs typeface="Times New Roman"/>
              </a:rPr>
              <a:t>the process by which the </a:t>
            </a:r>
            <a:r>
              <a:rPr lang="en-US" sz="2000" b="1" spc="-5" dirty="0">
                <a:solidFill>
                  <a:srgbClr val="FF0000"/>
                </a:solidFill>
                <a:cs typeface="Times New Roman"/>
              </a:rPr>
              <a:t>genetic code </a:t>
            </a:r>
            <a:r>
              <a:rPr lang="en-US" sz="2000" b="1" spc="-5" dirty="0">
                <a:cs typeface="Times New Roman"/>
              </a:rPr>
              <a:t>(the nucleotide sequence) of a gene is used to direct </a:t>
            </a:r>
            <a:r>
              <a:rPr lang="en-US" sz="2000" b="1" spc="-5" dirty="0">
                <a:solidFill>
                  <a:srgbClr val="FF0000"/>
                </a:solidFill>
                <a:cs typeface="Times New Roman"/>
              </a:rPr>
              <a:t>protein synthesis </a:t>
            </a:r>
            <a:r>
              <a:rPr lang="en-US" sz="2000" b="1" spc="-5" dirty="0">
                <a:cs typeface="Times New Roman"/>
              </a:rPr>
              <a:t>and </a:t>
            </a:r>
            <a:r>
              <a:rPr lang="en-US" sz="2000" b="1" spc="-5" dirty="0">
                <a:solidFill>
                  <a:srgbClr val="FF0000"/>
                </a:solidFill>
                <a:cs typeface="Times New Roman"/>
              </a:rPr>
              <a:t>produce the structures of the cell</a:t>
            </a:r>
            <a:r>
              <a:rPr lang="en-US" sz="2000" b="1" spc="-5" dirty="0">
                <a:cs typeface="Times New Roman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93" y="2514278"/>
            <a:ext cx="8816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/>
              <a:t>T</a:t>
            </a:r>
            <a:r>
              <a:rPr lang="en-US" sz="2000" b="1" dirty="0" smtClean="0"/>
              <a:t>he information </a:t>
            </a:r>
            <a:r>
              <a:rPr lang="en-US" sz="2000" b="1" dirty="0"/>
              <a:t>from a </a:t>
            </a:r>
            <a:r>
              <a:rPr lang="en-US" sz="2000" b="1" dirty="0">
                <a:solidFill>
                  <a:srgbClr val="FF0000"/>
                </a:solidFill>
              </a:rPr>
              <a:t>gene</a:t>
            </a:r>
            <a:r>
              <a:rPr lang="en-US" sz="2000" b="1" dirty="0"/>
              <a:t> is used in the synthesis of a </a:t>
            </a:r>
            <a:r>
              <a:rPr lang="en-US" sz="2000" b="1" dirty="0">
                <a:solidFill>
                  <a:srgbClr val="FF0000"/>
                </a:solidFill>
              </a:rPr>
              <a:t>functional</a:t>
            </a:r>
            <a:r>
              <a:rPr lang="en-US" sz="2000" b="1" dirty="0"/>
              <a:t> </a:t>
            </a:r>
            <a:r>
              <a:rPr lang="en-US" sz="2000" b="1" dirty="0">
                <a:solidFill>
                  <a:srgbClr val="FF0000"/>
                </a:solidFill>
              </a:rPr>
              <a:t>gene product</a:t>
            </a:r>
            <a:r>
              <a:rPr lang="en-US" sz="2000" b="1" dirty="0"/>
              <a:t>. These products are often </a:t>
            </a:r>
            <a:r>
              <a:rPr lang="en-US" sz="2000" b="1" dirty="0">
                <a:solidFill>
                  <a:srgbClr val="FF0000"/>
                </a:solidFill>
              </a:rPr>
              <a:t>proteins</a:t>
            </a:r>
            <a:r>
              <a:rPr lang="en-US" sz="2000" b="1" dirty="0"/>
              <a:t>, but in non-protein-coding genes such as transfer RNA (</a:t>
            </a:r>
            <a:r>
              <a:rPr lang="en-US" sz="2000" b="1" dirty="0" err="1"/>
              <a:t>tRNA</a:t>
            </a:r>
            <a:r>
              <a:rPr lang="en-US" sz="2000" b="1" dirty="0"/>
              <a:t>) or small nuclear RNA (</a:t>
            </a:r>
            <a:r>
              <a:rPr lang="en-US" sz="2000" b="1" dirty="0" err="1"/>
              <a:t>snRNA</a:t>
            </a:r>
            <a:r>
              <a:rPr lang="en-US" sz="2000" b="1" dirty="0"/>
              <a:t>) genes, the product is a functional </a:t>
            </a:r>
            <a:r>
              <a:rPr lang="en-US" sz="2000" b="1" dirty="0" smtClean="0"/>
              <a:t>RNA.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50125" y="4015405"/>
            <a:ext cx="8811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process by which </a:t>
            </a:r>
            <a:r>
              <a:rPr lang="en-US" sz="2000" b="1" dirty="0">
                <a:solidFill>
                  <a:srgbClr val="FF0000"/>
                </a:solidFill>
              </a:rPr>
              <a:t>specific genes </a:t>
            </a:r>
            <a:r>
              <a:rPr lang="en-US" sz="2000" b="1" dirty="0"/>
              <a:t>are activated to produce a required </a:t>
            </a:r>
            <a:r>
              <a:rPr lang="en-US" sz="2000" b="1" dirty="0">
                <a:solidFill>
                  <a:srgbClr val="FF0000"/>
                </a:solidFill>
              </a:rPr>
              <a:t>protein</a:t>
            </a:r>
            <a:r>
              <a:rPr lang="en-US" sz="2000" b="1" dirty="0"/>
              <a:t>. An organism's phenotype is determined by the proteins produced, depending on environmental factors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50125" y="5318162"/>
            <a:ext cx="870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M</a:t>
            </a:r>
            <a:r>
              <a:rPr lang="en-US" sz="2000" b="1" dirty="0" smtClean="0"/>
              <a:t>ade </a:t>
            </a:r>
            <a:r>
              <a:rPr lang="en-US" sz="2000" b="1" dirty="0"/>
              <a:t>up of the </a:t>
            </a:r>
            <a:r>
              <a:rPr lang="en-US" sz="2000" b="1" dirty="0">
                <a:solidFill>
                  <a:srgbClr val="FF0000"/>
                </a:solidFill>
              </a:rPr>
              <a:t>transcription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translation</a:t>
            </a:r>
            <a:r>
              <a:rPr lang="en-US" sz="2000" b="1" dirty="0"/>
              <a:t> of DNA sequences. This involves RNA.</a:t>
            </a:r>
          </a:p>
        </p:txBody>
      </p:sp>
    </p:spTree>
    <p:extLst>
      <p:ext uri="{BB962C8B-B14F-4D97-AF65-F5344CB8AC3E}">
        <p14:creationId xmlns:p14="http://schemas.microsoft.com/office/powerpoint/2010/main" val="22321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284" y="910315"/>
            <a:ext cx="5681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5" dirty="0">
                <a:solidFill>
                  <a:srgbClr val="FF0000"/>
                </a:solidFill>
                <a:cs typeface="Times New Roman"/>
              </a:rPr>
              <a:t>Gene expression involves two main stages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endParaRPr lang="ar-SA" sz="2400" spc="-5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285" y="1543313"/>
            <a:ext cx="397257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spc="-5" dirty="0">
                <a:solidFill>
                  <a:srgbClr val="FF0000"/>
                </a:solidFill>
                <a:cs typeface="Times New Roman"/>
              </a:rPr>
              <a:t>1-Transcription:</a:t>
            </a:r>
            <a:r>
              <a:rPr lang="en-US" sz="2000" spc="-5" dirty="0">
                <a:solidFill>
                  <a:srgbClr val="FF0000"/>
                </a:solidFill>
                <a:cs typeface="Times New Roman"/>
              </a:rPr>
              <a:t> </a:t>
            </a:r>
            <a:endParaRPr lang="en-US" sz="2000" spc="-5" dirty="0" smtClean="0">
              <a:solidFill>
                <a:srgbClr val="FF0000"/>
              </a:solidFill>
              <a:cs typeface="Times New Roman"/>
            </a:endParaRPr>
          </a:p>
          <a:p>
            <a:pPr algn="just"/>
            <a:r>
              <a:rPr lang="en-US" sz="2000" b="1" spc="-5" dirty="0" smtClean="0">
                <a:cs typeface="Times New Roman"/>
              </a:rPr>
              <a:t>Transfer </a:t>
            </a:r>
            <a:r>
              <a:rPr lang="en-US" sz="2000" b="1" spc="-5" dirty="0">
                <a:cs typeface="Times New Roman"/>
              </a:rPr>
              <a:t>of genetic information from the base sequence of DNA to the base sequence of RNA, mediated by RNA synthesis that occur at nucleus. </a:t>
            </a:r>
            <a:endParaRPr lang="en-US" sz="2000" b="1" dirty="0"/>
          </a:p>
        </p:txBody>
      </p:sp>
      <p:pic>
        <p:nvPicPr>
          <p:cNvPr id="19" name="Picture 2" descr="C:\Users\HP EliteBook 2540p\Desktop\New Picture (3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96" y="1460310"/>
            <a:ext cx="4389972" cy="49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7285" y="4005624"/>
            <a:ext cx="3972578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spc="-5" dirty="0" smtClean="0">
                <a:solidFill>
                  <a:srgbClr val="FF0000"/>
                </a:solidFill>
                <a:cs typeface="Times New Roman"/>
              </a:rPr>
              <a:t>2- Translation</a:t>
            </a:r>
          </a:p>
          <a:p>
            <a:pPr algn="just"/>
            <a:r>
              <a:rPr lang="en-US" sz="2000" b="1" spc="-5" dirty="0">
                <a:cs typeface="Times New Roman"/>
              </a:rPr>
              <a:t>Conversion of information encoded in the nucleotide sequence of an mRNA molecule into the linear sequence of amino acids in a protein that occur at cytoplasm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63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05" y="732108"/>
            <a:ext cx="6167954" cy="5602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Transcription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342" y="1311091"/>
            <a:ext cx="840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Phases </a:t>
            </a:r>
            <a:r>
              <a:rPr lang="en-US" sz="2400" b="1" dirty="0">
                <a:solidFill>
                  <a:schemeClr val="accent5"/>
                </a:solidFill>
              </a:rPr>
              <a:t>of the transcription process: Pre-mRNA Synthesis 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endParaRPr lang="ar-SA" sz="2400" dirty="0">
              <a:solidFill>
                <a:schemeClr val="accent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421" y="1855505"/>
            <a:ext cx="6782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There </a:t>
            </a:r>
            <a:r>
              <a:rPr lang="en-US" sz="2400" b="1" dirty="0">
                <a:solidFill>
                  <a:srgbClr val="FF0000"/>
                </a:solidFill>
              </a:rPr>
              <a:t>are three phases in transcription process: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423" y="2477069"/>
            <a:ext cx="8504550" cy="880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 algn="ctr">
              <a:buClr>
                <a:srgbClr val="FF0000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Initiation: promoter recognition and binding. </a:t>
            </a:r>
            <a:endParaRPr lang="ar-SA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7422" y="3630303"/>
            <a:ext cx="8579046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</a:rPr>
              <a:t>Elongation</a:t>
            </a:r>
            <a:r>
              <a:rPr lang="en-US" sz="2400" b="1" dirty="0">
                <a:solidFill>
                  <a:schemeClr val="tx1"/>
                </a:solidFill>
              </a:rPr>
              <a:t>: chain transcribe by RNA polymerase II (5'→3' growing chain). </a:t>
            </a:r>
            <a:endParaRPr lang="ar-SA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7423" y="4763070"/>
            <a:ext cx="8579045" cy="996285"/>
          </a:xfrm>
          <a:prstGeom prst="roundRect">
            <a:avLst/>
          </a:prstGeom>
          <a:solidFill>
            <a:srgbClr val="FCAE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dirty="0">
                <a:solidFill>
                  <a:schemeClr val="tx1"/>
                </a:solidFill>
              </a:rPr>
              <a:t>Termination: a sequence-dependent termination of RNA chain growth. </a:t>
            </a:r>
            <a:endParaRPr lang="en-US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6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" grpId="0" animBg="1"/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74349" y="859920"/>
            <a:ext cx="4652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/>
              <a:t>promoter </a:t>
            </a:r>
            <a:r>
              <a:rPr lang="en-US" sz="2400" b="1" dirty="0"/>
              <a:t>recognition and binding. </a:t>
            </a:r>
            <a:endParaRPr lang="ar-SA" sz="2400" b="1" dirty="0"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790" y="1430769"/>
            <a:ext cx="8789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/>
              <a:t>Involved Formation of the basal transcription complex as following: The general transcription factors (basal factors) at least six, bind to the TATA box and </a:t>
            </a:r>
            <a:r>
              <a:rPr lang="en-US" sz="2400" b="1" dirty="0">
                <a:solidFill>
                  <a:srgbClr val="FF0000"/>
                </a:solidFill>
              </a:rPr>
              <a:t>facilitate</a:t>
            </a:r>
            <a:r>
              <a:rPr lang="en-US" sz="2400" b="1" dirty="0"/>
              <a:t> the binding of RNA polymerase II and is aligned at the start point.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9662" y="3089636"/>
            <a:ext cx="870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Basal transcription complex can transcribe at a basal level.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72342" y="3696142"/>
            <a:ext cx="8704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 </a:t>
            </a:r>
            <a:r>
              <a:rPr lang="en-US" sz="2400" b="1" dirty="0"/>
              <a:t>rate of transcription can be </a:t>
            </a:r>
            <a:r>
              <a:rPr lang="en-US" sz="2400" b="1" dirty="0">
                <a:solidFill>
                  <a:srgbClr val="FF0000"/>
                </a:solidFill>
              </a:rPr>
              <a:t>increased </a:t>
            </a:r>
            <a:r>
              <a:rPr lang="en-US" sz="2400" b="1" dirty="0"/>
              <a:t>by binding </a:t>
            </a:r>
            <a:r>
              <a:rPr lang="en-US" sz="2400" b="1" dirty="0">
                <a:solidFill>
                  <a:srgbClr val="FF0000"/>
                </a:solidFill>
              </a:rPr>
              <a:t>specific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transcriptional</a:t>
            </a:r>
            <a:r>
              <a:rPr lang="en-US" sz="2400" b="1" dirty="0"/>
              <a:t> </a:t>
            </a:r>
            <a:r>
              <a:rPr lang="en-US" sz="2400" b="1" dirty="0" smtClean="0"/>
              <a:t>factor (activators</a:t>
            </a:r>
            <a:r>
              <a:rPr lang="en-US" sz="2400" b="1" dirty="0"/>
              <a:t>) to the </a:t>
            </a:r>
            <a:r>
              <a:rPr lang="en-US" sz="2400" b="1" dirty="0">
                <a:solidFill>
                  <a:srgbClr val="FF0000"/>
                </a:solidFill>
              </a:rPr>
              <a:t>enhancer</a:t>
            </a:r>
            <a:r>
              <a:rPr lang="en-US" sz="2400" b="1" dirty="0"/>
              <a:t>. </a:t>
            </a:r>
            <a:endParaRPr lang="en-US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4527139"/>
            <a:ext cx="8343907" cy="233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2343" y="835984"/>
            <a:ext cx="2402006" cy="4240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smtClean="0">
                <a:solidFill>
                  <a:schemeClr val="tx1"/>
                </a:solidFill>
              </a:rPr>
              <a:t>Initiation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8081412" y="835984"/>
            <a:ext cx="880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06492" y="840185"/>
            <a:ext cx="5374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775" indent="-993775"/>
            <a:r>
              <a:rPr lang="en-US" sz="2400" b="1" dirty="0" smtClean="0"/>
              <a:t>Chain </a:t>
            </a:r>
            <a:r>
              <a:rPr lang="en-US" sz="2400" b="1" dirty="0"/>
              <a:t>transcribe by </a:t>
            </a:r>
            <a:r>
              <a:rPr lang="en-US" sz="2400" b="1" dirty="0">
                <a:solidFill>
                  <a:srgbClr val="FF0000"/>
                </a:solidFill>
              </a:rPr>
              <a:t>RNA polymerase II </a:t>
            </a:r>
            <a:r>
              <a:rPr lang="en-US" sz="2400" b="1" dirty="0"/>
              <a:t>(5'→3' growing chain). </a:t>
            </a:r>
            <a:endParaRPr lang="ar-SA" sz="24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45393" y="1687995"/>
            <a:ext cx="9007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 smtClean="0"/>
              <a:t>RNA </a:t>
            </a:r>
            <a:r>
              <a:rPr lang="en-US" sz="2400" b="1" dirty="0"/>
              <a:t>poly II recognize the </a:t>
            </a:r>
            <a:r>
              <a:rPr lang="en-US" sz="2400" b="1" dirty="0" smtClean="0">
                <a:solidFill>
                  <a:srgbClr val="FF0000"/>
                </a:solidFill>
              </a:rPr>
              <a:t>start point </a:t>
            </a:r>
            <a:r>
              <a:rPr lang="en-US" sz="2400" b="1" dirty="0"/>
              <a:t>and DNA </a:t>
            </a:r>
            <a:r>
              <a:rPr lang="en-US" sz="2400" b="1" dirty="0" smtClean="0"/>
              <a:t>template</a:t>
            </a:r>
            <a:r>
              <a:rPr lang="en-US" sz="2400" b="1" dirty="0"/>
              <a:t>, RNA poly II </a:t>
            </a:r>
            <a:r>
              <a:rPr lang="en-US" sz="2400" b="1" dirty="0">
                <a:solidFill>
                  <a:srgbClr val="FF0000"/>
                </a:solidFill>
              </a:rPr>
              <a:t>reads</a:t>
            </a:r>
            <a:r>
              <a:rPr lang="en-US" sz="2400" b="1" dirty="0"/>
              <a:t> the </a:t>
            </a:r>
            <a:r>
              <a:rPr lang="en-US" sz="2400" b="1" dirty="0" smtClean="0"/>
              <a:t>antisense </a:t>
            </a:r>
            <a:r>
              <a:rPr lang="en-US" sz="2400" b="1" dirty="0"/>
              <a:t>strand (3'→5') </a:t>
            </a:r>
            <a:r>
              <a:rPr lang="en-US" sz="2400" b="1" dirty="0" smtClean="0"/>
              <a:t>of </a:t>
            </a:r>
            <a:r>
              <a:rPr lang="en-US" sz="2400" b="1" dirty="0"/>
              <a:t>DNA as a template strand that is copied to produce </a:t>
            </a:r>
            <a:r>
              <a:rPr lang="en-US" sz="2400" b="1" dirty="0" smtClean="0"/>
              <a:t>5</a:t>
            </a:r>
            <a:r>
              <a:rPr lang="en-US" sz="2400" b="1" dirty="0"/>
              <a:t>'→3‘ RNA strand depending on the </a:t>
            </a:r>
            <a:r>
              <a:rPr lang="en-US" sz="2400" b="1" dirty="0">
                <a:solidFill>
                  <a:srgbClr val="FF0000"/>
                </a:solidFill>
              </a:rPr>
              <a:t>Watson- Crick </a:t>
            </a:r>
            <a:r>
              <a:rPr lang="en-US" sz="2400" b="1" dirty="0" smtClean="0">
                <a:solidFill>
                  <a:srgbClr val="FF0000"/>
                </a:solidFill>
              </a:rPr>
              <a:t>complementary</a:t>
            </a:r>
            <a:r>
              <a:rPr lang="en-US" sz="2400" b="1" dirty="0"/>
              <a:t>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50" y="3257655"/>
            <a:ext cx="907195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Do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need primer and catalyze 3'→5‘ </a:t>
            </a:r>
            <a:r>
              <a:rPr lang="en-US" sz="2400" b="1" dirty="0" err="1" smtClean="0"/>
              <a:t>phosphodiester</a:t>
            </a:r>
            <a:r>
              <a:rPr lang="en-US" sz="2400" b="1" dirty="0" smtClean="0"/>
              <a:t> bond.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RNA </a:t>
            </a:r>
            <a:r>
              <a:rPr lang="en-US" sz="2400" b="1" dirty="0"/>
              <a:t>poly has </a:t>
            </a:r>
            <a:r>
              <a:rPr lang="en-US" sz="2400" b="1" dirty="0" smtClean="0"/>
              <a:t>synthesis at rate </a:t>
            </a:r>
            <a:r>
              <a:rPr lang="en-US" sz="2400" b="1" dirty="0"/>
              <a:t>about 30-40 nucleotides </a:t>
            </a:r>
            <a:r>
              <a:rPr lang="en-US" sz="2400" b="1" dirty="0" smtClean="0"/>
              <a:t> per </a:t>
            </a:r>
            <a:r>
              <a:rPr lang="en-US" sz="2400" b="1" dirty="0"/>
              <a:t>second.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83" y="4165576"/>
            <a:ext cx="906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dirty="0"/>
              <a:t>RNA strand has exactly the same sequence as the 5'→</a:t>
            </a:r>
            <a:r>
              <a:rPr lang="en-US" sz="2400" b="1" dirty="0" smtClean="0"/>
              <a:t>3‘ sense </a:t>
            </a:r>
            <a:r>
              <a:rPr lang="en-US" sz="2400" b="1" dirty="0"/>
              <a:t>strand DNA , except that the uracil base instead </a:t>
            </a:r>
            <a:r>
              <a:rPr lang="en-US" sz="2400" b="1" dirty="0" smtClean="0"/>
              <a:t> of </a:t>
            </a:r>
            <a:r>
              <a:rPr lang="en-US" sz="2400" b="1" dirty="0"/>
              <a:t>thymine: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5</a:t>
            </a:r>
            <a:r>
              <a:rPr lang="en-US" sz="2400" b="1" dirty="0">
                <a:solidFill>
                  <a:srgbClr val="0070C0"/>
                </a:solidFill>
              </a:rPr>
              <a:t>'-UAGCU- 3'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" y="5365904"/>
            <a:ext cx="8036663" cy="14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2342" y="835984"/>
            <a:ext cx="2585654" cy="461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</a:t>
            </a:r>
            <a:r>
              <a:rPr lang="en-US" sz="2800" b="1" dirty="0" smtClean="0">
                <a:solidFill>
                  <a:schemeClr val="tx1"/>
                </a:solidFill>
              </a:rPr>
              <a:t>Elongation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 animBg="1"/>
      <p:bldP spid="2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40743" y="840112"/>
            <a:ext cx="5491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sequence-dependent termination of RNA chain growth</a:t>
            </a:r>
            <a:r>
              <a:rPr lang="en-US" sz="2000" b="1" dirty="0"/>
              <a:t>.</a:t>
            </a:r>
            <a:endParaRPr lang="ar-SA" sz="20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422" y="1624113"/>
            <a:ext cx="886255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</a:rPr>
              <a:t>RNA </a:t>
            </a:r>
            <a:r>
              <a:rPr lang="en-US" sz="2000" b="1" dirty="0" smtClean="0"/>
              <a:t>polymerase moves along the DNA template, reaching a 3‘ termination sequence called the </a:t>
            </a:r>
            <a:r>
              <a:rPr lang="en-US" sz="2000" b="1" dirty="0" smtClean="0">
                <a:solidFill>
                  <a:srgbClr val="FF0000"/>
                </a:solidFill>
              </a:rPr>
              <a:t>polyadenylation signal (AAUAAA)</a:t>
            </a:r>
            <a:r>
              <a:rPr lang="en-US" sz="2000" b="1" dirty="0" smtClean="0"/>
              <a:t>. RNA polymerase continues past the polyadenylation signal until it reaches an unknown, then stops and falls off the DNA template strand. </a:t>
            </a:r>
          </a:p>
          <a:p>
            <a:pPr algn="just">
              <a:buClr>
                <a:srgbClr val="FF0000"/>
              </a:buClr>
            </a:pPr>
            <a:endParaRPr lang="en-US" sz="2000" b="1" dirty="0"/>
          </a:p>
          <a:p>
            <a:r>
              <a:rPr lang="en-US" sz="2000" b="1" dirty="0" smtClean="0">
                <a:solidFill>
                  <a:srgbClr val="7030A0"/>
                </a:solidFill>
              </a:rPr>
              <a:t>The pre-mRNA molecule is released and the DNA strands </a:t>
            </a:r>
            <a:r>
              <a:rPr lang="en-US" sz="2000" b="1" dirty="0" smtClean="0">
                <a:solidFill>
                  <a:srgbClr val="FF0000"/>
                </a:solidFill>
              </a:rPr>
              <a:t>re-form </a:t>
            </a:r>
            <a:r>
              <a:rPr lang="en-US" sz="2000" b="1" dirty="0" smtClean="0">
                <a:solidFill>
                  <a:srgbClr val="7030A0"/>
                </a:solidFill>
              </a:rPr>
              <a:t>a double helix</a:t>
            </a:r>
            <a:r>
              <a:rPr lang="en-US" sz="2000" b="1" dirty="0">
                <a:solidFill>
                  <a:srgbClr val="7030A0"/>
                </a:solidFill>
              </a:rPr>
              <a:t>.</a:t>
            </a:r>
            <a:r>
              <a:rPr lang="en-US" sz="2000" dirty="0" smtClean="0">
                <a:solidFill>
                  <a:srgbClr val="7030A0"/>
                </a:solidFill>
              </a:rPr>
              <a:t>. 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277" y="3686842"/>
            <a:ext cx="8725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Mutation at polyadenylation signal (AAUAAA) will reduce the amount of mRNA</a:t>
            </a:r>
            <a:r>
              <a:rPr lang="en-US" sz="2000" b="1" dirty="0"/>
              <a:t>. </a:t>
            </a:r>
            <a:endParaRPr lang="en-US" sz="2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" y="4359748"/>
            <a:ext cx="7959809" cy="20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2277" y="835984"/>
            <a:ext cx="2434445" cy="53724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</a:rPr>
              <a:t>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296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3</a:t>
            </a: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05" y="732108"/>
            <a:ext cx="6167954" cy="5602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Transcription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342" y="1311091"/>
            <a:ext cx="8789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RNA processing reactions: pre-mRNA (</a:t>
            </a:r>
            <a:r>
              <a:rPr lang="en-US" sz="2400" b="1" dirty="0" err="1"/>
              <a:t>hnRNA</a:t>
            </a:r>
            <a:r>
              <a:rPr lang="en-US" sz="2400" b="1" dirty="0"/>
              <a:t>) convert into mature mRNA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65236" y="2369661"/>
            <a:ext cx="47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1-Capping:</a:t>
            </a:r>
            <a:r>
              <a:rPr lang="en-US" sz="2800" b="1" dirty="0"/>
              <a:t> addition of a 5´ cap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52249" y="3050687"/>
            <a:ext cx="8891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Began </a:t>
            </a:r>
            <a:r>
              <a:rPr lang="en-US" sz="2000" b="1" dirty="0">
                <a:solidFill>
                  <a:srgbClr val="0070C0"/>
                </a:solidFill>
              </a:rPr>
              <a:t>immediately</a:t>
            </a:r>
            <a:r>
              <a:rPr lang="en-US" sz="2000" b="1" dirty="0"/>
              <a:t> after the initiation of RNA synthesis: by adding a methylated guanosine(modified guanosine) to the 5’ end (leader sequence) of the transcript by RNA poly II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53052" y="4285078"/>
            <a:ext cx="8588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protects</a:t>
            </a:r>
            <a:r>
              <a:rPr lang="en-US" sz="2000" b="1" dirty="0"/>
              <a:t> it from degradation by 5’-exonucleases during elongation of RNA chain.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137446" y="5157726"/>
            <a:ext cx="888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I</a:t>
            </a:r>
            <a:r>
              <a:rPr lang="en-US" sz="2000" b="1" dirty="0" smtClean="0"/>
              <a:t>ncrease </a:t>
            </a:r>
            <a:r>
              <a:rPr lang="en-US" sz="2000" b="1" dirty="0"/>
              <a:t>the efficiency of translation of the mRNA by </a:t>
            </a:r>
            <a:r>
              <a:rPr lang="en-US" sz="2000" b="1" dirty="0" smtClean="0">
                <a:solidFill>
                  <a:srgbClr val="0070C0"/>
                </a:solidFill>
              </a:rPr>
              <a:t>helping</a:t>
            </a:r>
            <a:r>
              <a:rPr lang="en-US" sz="2000" b="1" dirty="0" smtClean="0"/>
              <a:t> </a:t>
            </a:r>
            <a:r>
              <a:rPr lang="en-US" sz="2000" b="1" dirty="0"/>
              <a:t>the transcript bind to the ribosome during protein synthesis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8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14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478973" y="835984"/>
            <a:ext cx="148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05" y="732108"/>
            <a:ext cx="6167954" cy="5602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Transcription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32" y="1352339"/>
            <a:ext cx="5644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sz="2800" b="1" dirty="0" smtClean="0">
                <a:solidFill>
                  <a:srgbClr val="FF0000"/>
                </a:solidFill>
              </a:rPr>
              <a:t>2-Tailing </a:t>
            </a:r>
            <a:r>
              <a:rPr lang="en-US" sz="2800" b="1" dirty="0" smtClean="0"/>
              <a:t>(polyadenylation): </a:t>
            </a:r>
            <a:r>
              <a:rPr lang="en-US" sz="2400" b="1" dirty="0" smtClean="0"/>
              <a:t>addition of a 3´ poly A tail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7" y="1419489"/>
            <a:ext cx="3781665" cy="48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605" y="2556617"/>
            <a:ext cx="517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Add poly A tail (&gt;200 adenine nucleotides) to 3´ terminus by </a:t>
            </a:r>
            <a:r>
              <a:rPr lang="en-US" sz="2000" b="1" dirty="0" smtClean="0">
                <a:solidFill>
                  <a:srgbClr val="0070C0"/>
                </a:solidFill>
              </a:rPr>
              <a:t>poly A polymerase.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34" y="3533895"/>
            <a:ext cx="4907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The poly(A) tail </a:t>
            </a:r>
            <a:r>
              <a:rPr lang="en-US" sz="2000" b="1" dirty="0" smtClean="0">
                <a:solidFill>
                  <a:srgbClr val="0070C0"/>
                </a:solidFill>
              </a:rPr>
              <a:t>protects</a:t>
            </a:r>
            <a:r>
              <a:rPr lang="en-US" sz="2000" b="1" dirty="0" smtClean="0"/>
              <a:t> the mRNA from degradation</a:t>
            </a:r>
            <a:r>
              <a:rPr lang="en-US" sz="2000" dirty="0"/>
              <a:t> </a:t>
            </a:r>
            <a:r>
              <a:rPr lang="en-US" sz="2000" b="1" dirty="0" smtClean="0"/>
              <a:t>By 3‘ exonucleases</a:t>
            </a:r>
            <a:r>
              <a:rPr lang="en-US" sz="2000" b="1" dirty="0"/>
              <a:t>.</a:t>
            </a:r>
            <a:endParaRPr lang="ar-SA" sz="2000" dirty="0"/>
          </a:p>
        </p:txBody>
      </p:sp>
      <p:sp>
        <p:nvSpPr>
          <p:cNvPr id="25" name="Rectangle 24"/>
          <p:cNvSpPr/>
          <p:nvPr/>
        </p:nvSpPr>
        <p:spPr>
          <a:xfrm>
            <a:off x="-42998" y="4630785"/>
            <a:ext cx="5220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Help</a:t>
            </a:r>
            <a:r>
              <a:rPr lang="en-US" sz="2000" b="1" dirty="0" smtClean="0"/>
              <a:t> in mRNA </a:t>
            </a:r>
            <a:r>
              <a:rPr lang="en-US" sz="2000" b="1" dirty="0" smtClean="0">
                <a:solidFill>
                  <a:srgbClr val="0070C0"/>
                </a:solidFill>
              </a:rPr>
              <a:t>export</a:t>
            </a:r>
            <a:r>
              <a:rPr lang="en-US" sz="2000" b="1" dirty="0" smtClean="0"/>
              <a:t>: the mature mRNA complexes with poly A-binding protein and other proteins to migrate from nucleus into cytoplasm through nuclear membrane pores</a:t>
            </a:r>
            <a:r>
              <a:rPr lang="en-US" sz="2000" b="1" dirty="0"/>
              <a:t>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785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762000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Learning Objectives (LO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2830" y="1380756"/>
            <a:ext cx="8843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C00000"/>
                </a:solidFill>
              </a:rPr>
              <a:t>1</a:t>
            </a:r>
            <a:r>
              <a:rPr lang="en-GB" sz="3200" b="1" dirty="0" smtClean="0">
                <a:solidFill>
                  <a:srgbClr val="000000"/>
                </a:solidFill>
              </a:rPr>
              <a:t>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Define </a:t>
            </a:r>
            <a:r>
              <a:rPr lang="en-US" sz="2800" dirty="0">
                <a:solidFill>
                  <a:prstClr val="black"/>
                </a:solidFill>
              </a:rPr>
              <a:t>the term gene. </a:t>
            </a:r>
            <a:r>
              <a:rPr lang="en-GB" sz="2800" b="1" dirty="0" smtClean="0">
                <a:solidFill>
                  <a:srgbClr val="FF0000"/>
                </a:solidFill>
              </a:rPr>
              <a:t>(LO. 1)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295" y="3186011"/>
            <a:ext cx="9106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C00000"/>
                </a:solidFill>
              </a:rPr>
              <a:t>3</a:t>
            </a:r>
            <a:r>
              <a:rPr lang="en-GB" sz="3200" b="1" dirty="0" smtClean="0">
                <a:solidFill>
                  <a:srgbClr val="000000"/>
                </a:solidFill>
              </a:rPr>
              <a:t>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Times New Roman"/>
              </a:rPr>
              <a:t>List and summarize the major reactions involved the process of RNA maturation in eukaryotes and explain their importance in gene expression. </a:t>
            </a:r>
            <a:r>
              <a:rPr lang="en-GB" sz="2800" b="1" dirty="0" smtClean="0">
                <a:solidFill>
                  <a:srgbClr val="FF0000"/>
                </a:solidFill>
              </a:rPr>
              <a:t>(LO.3)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2830" y="5030651"/>
            <a:ext cx="8942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C00000"/>
                </a:solidFill>
              </a:rPr>
              <a:t>4</a:t>
            </a:r>
            <a:r>
              <a:rPr lang="en-GB" sz="3200" b="1" dirty="0" smtClean="0">
                <a:solidFill>
                  <a:srgbClr val="000000"/>
                </a:solidFill>
              </a:rPr>
              <a:t>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Times New Roman"/>
              </a:rPr>
              <a:t>Contrast the different types of RNA molecule, i.e. mRNA, </a:t>
            </a:r>
            <a:r>
              <a:rPr lang="en-US" sz="2800" spc="-5" dirty="0" err="1">
                <a:solidFill>
                  <a:prstClr val="black"/>
                </a:solidFill>
                <a:cs typeface="Times New Roman"/>
              </a:rPr>
              <a:t>rRNA</a:t>
            </a:r>
            <a:r>
              <a:rPr lang="en-US" sz="2800" spc="-5" dirty="0">
                <a:solidFill>
                  <a:prstClr val="black"/>
                </a:solidFill>
                <a:cs typeface="Times New Roman"/>
              </a:rPr>
              <a:t> and </a:t>
            </a:r>
            <a:r>
              <a:rPr lang="en-US" sz="2800" spc="-5" dirty="0" err="1" smtClean="0">
                <a:solidFill>
                  <a:prstClr val="black"/>
                </a:solidFill>
                <a:cs typeface="Times New Roman"/>
              </a:rPr>
              <a:t>tRNA</a:t>
            </a:r>
            <a:r>
              <a:rPr lang="en-US" sz="2800" spc="-5" dirty="0" smtClean="0">
                <a:solidFill>
                  <a:prstClr val="black"/>
                </a:solidFill>
                <a:cs typeface="Times New Roman"/>
              </a:rPr>
              <a:t>. </a:t>
            </a:r>
            <a:r>
              <a:rPr lang="en-GB" sz="2800" b="1" dirty="0" smtClean="0">
                <a:solidFill>
                  <a:srgbClr val="FF0000"/>
                </a:solidFill>
              </a:rPr>
              <a:t>(LO.4</a:t>
            </a:r>
            <a:r>
              <a:rPr lang="en-GB" sz="28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50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122830" y="2258085"/>
            <a:ext cx="8871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C00000"/>
                </a:solidFill>
              </a:rPr>
              <a:t>2</a:t>
            </a:r>
            <a:r>
              <a:rPr lang="en-GB" sz="3200" b="1" dirty="0" smtClean="0">
                <a:solidFill>
                  <a:srgbClr val="000000"/>
                </a:solidFill>
              </a:rPr>
              <a:t>.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Times New Roman"/>
              </a:rPr>
              <a:t>Describe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Times New Roman"/>
              </a:rPr>
              <a:t>the process and role of transcription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en-GB" sz="2800" b="1" dirty="0" smtClean="0">
                <a:solidFill>
                  <a:srgbClr val="FF0000"/>
                </a:solidFill>
              </a:rPr>
              <a:t>(LO.2)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3</a:t>
            </a: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05" y="732108"/>
            <a:ext cx="6167954" cy="5602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Transcription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342" y="1311091"/>
            <a:ext cx="84041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3-Splicing: </a:t>
            </a:r>
            <a:r>
              <a:rPr lang="en-US" sz="2400" b="1" dirty="0"/>
              <a:t>Introns are removed (spliced) and exons are joined together to form the mature mRNA</a:t>
            </a:r>
            <a:r>
              <a:rPr lang="en-US" sz="2400" b="1" dirty="0" smtClean="0"/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16" y="2153806"/>
            <a:ext cx="8923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Split site sequences: </a:t>
            </a:r>
            <a:r>
              <a:rPr lang="en-US" sz="2000" b="1" dirty="0" smtClean="0"/>
              <a:t>beginning (GU/5‘ splice donor) and ending (AG/3‘ splice acceptor) of each intron, which are essential for splicing introns out of the primary transcript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25916" y="3169469"/>
            <a:ext cx="8831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The exons </a:t>
            </a:r>
            <a:r>
              <a:rPr lang="en-US" sz="2000" b="1" dirty="0" smtClean="0">
                <a:solidFill>
                  <a:srgbClr val="0070C0"/>
                </a:solidFill>
              </a:rPr>
              <a:t>joined </a:t>
            </a:r>
            <a:r>
              <a:rPr lang="en-US" sz="2000" b="1" dirty="0" smtClean="0"/>
              <a:t>together to form </a:t>
            </a:r>
            <a:r>
              <a:rPr lang="en-US" sz="2000" b="1" dirty="0" smtClean="0">
                <a:solidFill>
                  <a:srgbClr val="0070C0"/>
                </a:solidFill>
              </a:rPr>
              <a:t>Open Reading Frame </a:t>
            </a:r>
            <a:r>
              <a:rPr lang="en-US" sz="2000" b="1" dirty="0" smtClean="0"/>
              <a:t>(ORF), which is coding amino acids sequence</a:t>
            </a:r>
            <a:r>
              <a:rPr lang="en-US" sz="2000" b="1" dirty="0"/>
              <a:t>. </a:t>
            </a:r>
            <a:endParaRPr lang="en-US" sz="2000" dirty="0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3085582" y="3523412"/>
            <a:ext cx="5871353" cy="1015663"/>
          </a:xfrm>
          <a:prstGeom prst="rect">
            <a:avLst/>
          </a:prstGeom>
          <a:solidFill>
            <a:srgbClr val="FFCCFF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☺</a:t>
            </a:r>
            <a:r>
              <a:rPr lang="en-US"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ar-SA" sz="2400" b="1" u="sng" dirty="0" smtClean="0">
                <a:solidFill>
                  <a:srgbClr val="FF0000"/>
                </a:solidFill>
                <a:latin typeface="+mn-lt"/>
              </a:rPr>
              <a:t>In</a:t>
            </a:r>
            <a:r>
              <a:rPr lang="en-US" altLang="ar-SA" sz="2400" b="1" dirty="0" smtClean="0">
                <a:latin typeface="+mn-lt"/>
              </a:rPr>
              <a:t>trons </a:t>
            </a:r>
            <a:r>
              <a:rPr lang="en-US" altLang="ar-SA" sz="2400" b="1" dirty="0">
                <a:latin typeface="+mn-lt"/>
              </a:rPr>
              <a:t>are </a:t>
            </a:r>
            <a:r>
              <a:rPr lang="en-US" altLang="ar-SA" sz="2400" b="1" u="sng" dirty="0">
                <a:solidFill>
                  <a:srgbClr val="FF0000"/>
                </a:solidFill>
                <a:latin typeface="+mn-lt"/>
              </a:rPr>
              <a:t>in</a:t>
            </a:r>
            <a:r>
              <a:rPr lang="en-US" altLang="ar-SA" sz="2400" b="1" dirty="0">
                <a:latin typeface="+mn-lt"/>
              </a:rPr>
              <a:t>-between</a:t>
            </a:r>
            <a:r>
              <a:rPr lang="en-US" altLang="ar-SA" sz="2400" b="1" dirty="0">
                <a:solidFill>
                  <a:srgbClr val="FF0000"/>
                </a:solidFill>
                <a:latin typeface="+mn-lt"/>
              </a:rPr>
              <a:t>… </a:t>
            </a:r>
          </a:p>
          <a:p>
            <a:pPr eaLnBrk="1" hangingPunct="1"/>
            <a:r>
              <a:rPr lang="en-US" altLang="ar-SA" sz="2400" b="1" dirty="0" smtClean="0">
                <a:solidFill>
                  <a:srgbClr val="FF0000"/>
                </a:solidFill>
                <a:latin typeface="+mn-lt"/>
              </a:rPr>
              <a:t>                                      </a:t>
            </a:r>
            <a:r>
              <a:rPr lang="en-US" altLang="ar-SA" sz="2400" b="1" u="sng" dirty="0" smtClean="0">
                <a:solidFill>
                  <a:srgbClr val="FF0000"/>
                </a:solidFill>
                <a:latin typeface="+mn-lt"/>
              </a:rPr>
              <a:t>Ex</a:t>
            </a:r>
            <a:r>
              <a:rPr lang="en-US" altLang="ar-SA" sz="2400" b="1" dirty="0" smtClean="0">
                <a:latin typeface="+mn-lt"/>
              </a:rPr>
              <a:t>ons </a:t>
            </a:r>
            <a:r>
              <a:rPr lang="en-US" altLang="ar-SA" sz="2400" b="1" dirty="0">
                <a:latin typeface="+mn-lt"/>
              </a:rPr>
              <a:t>are</a:t>
            </a:r>
            <a:r>
              <a:rPr lang="en-US" altLang="ar-SA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ar-SA" sz="2400" b="1" u="sng" dirty="0">
                <a:solidFill>
                  <a:srgbClr val="FF0000"/>
                </a:solidFill>
                <a:latin typeface="+mn-lt"/>
              </a:rPr>
              <a:t>ex</a:t>
            </a:r>
            <a:r>
              <a:rPr lang="en-US" altLang="ar-SA" sz="2400" b="1" dirty="0">
                <a:latin typeface="+mn-lt"/>
              </a:rPr>
              <a:t>pressed</a:t>
            </a:r>
            <a:r>
              <a:rPr lang="en-US" altLang="ar-SA" sz="2400" b="1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4908407"/>
            <a:ext cx="8367332" cy="19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3</a:t>
            </a: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6"/>
          <a:stretch/>
        </p:blipFill>
        <p:spPr bwMode="auto">
          <a:xfrm>
            <a:off x="109182" y="712787"/>
            <a:ext cx="7950684" cy="13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1"/>
          <a:stretch/>
        </p:blipFill>
        <p:spPr bwMode="auto">
          <a:xfrm>
            <a:off x="109182" y="3384645"/>
            <a:ext cx="7939308" cy="34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 b="52279"/>
          <a:stretch/>
        </p:blipFill>
        <p:spPr bwMode="auto">
          <a:xfrm>
            <a:off x="109182" y="1473958"/>
            <a:ext cx="7950684" cy="18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422" y="3286810"/>
            <a:ext cx="878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</a:rPr>
              <a:t>Use of different transcription initiation sites.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194" y="928647"/>
            <a:ext cx="7326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Individual gene can produce different mRNAs coding to different proteins due to</a:t>
            </a:r>
            <a:r>
              <a:rPr lang="en-US" sz="2400" b="1" dirty="0"/>
              <a:t>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636" y="2009476"/>
            <a:ext cx="8923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Alternative splicing: </a:t>
            </a:r>
            <a:r>
              <a:rPr lang="en-US" sz="2000" b="1" smtClean="0"/>
              <a:t>Produced different </a:t>
            </a:r>
            <a:r>
              <a:rPr lang="en-US" sz="2000" b="1" dirty="0" smtClean="0"/>
              <a:t>splicing products. Alternative splicing represent the ability of genes to form multiple processed mRNA contain different combinations of exons that coding to multiple proteins.</a:t>
            </a:r>
            <a:endParaRPr lang="en-US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4" y="4272459"/>
            <a:ext cx="8828767" cy="249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05" y="732108"/>
            <a:ext cx="6167954" cy="5602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Overview of mRNA Synthesis</a:t>
            </a:r>
            <a:endParaRPr lang="en-US" sz="3200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3412" r="72447" b="1374"/>
          <a:stretch/>
        </p:blipFill>
        <p:spPr bwMode="auto">
          <a:xfrm>
            <a:off x="1605" y="1423860"/>
            <a:ext cx="2163890" cy="49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3412" r="56701" b="1374"/>
          <a:stretch/>
        </p:blipFill>
        <p:spPr bwMode="auto">
          <a:xfrm>
            <a:off x="2165495" y="1423859"/>
            <a:ext cx="1902005" cy="497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5" t="3412" r="39370" b="1374"/>
          <a:stretch/>
        </p:blipFill>
        <p:spPr bwMode="auto">
          <a:xfrm>
            <a:off x="4067500" y="1423859"/>
            <a:ext cx="1702676" cy="49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5" t="3412" r="16917" b="1374"/>
          <a:stretch/>
        </p:blipFill>
        <p:spPr bwMode="auto">
          <a:xfrm>
            <a:off x="5636525" y="1433012"/>
            <a:ext cx="2294595" cy="496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9" t="3412" r="5297" b="1374"/>
          <a:stretch/>
        </p:blipFill>
        <p:spPr bwMode="auto">
          <a:xfrm>
            <a:off x="7806521" y="1501252"/>
            <a:ext cx="1289089" cy="48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28650" y="835984"/>
            <a:ext cx="7886700" cy="854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Matching bases of DNA &amp; RNA</a:t>
            </a:r>
          </a:p>
        </p:txBody>
      </p:sp>
      <p:sp>
        <p:nvSpPr>
          <p:cNvPr id="1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771650" y="1690692"/>
            <a:ext cx="5829300" cy="67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ea typeface="ＭＳ Ｐゴシック" panose="020B0600070205080204" pitchFamily="34" charset="-128"/>
              </a:rPr>
              <a:t>U instead of T is matched to A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376648" y="2397505"/>
            <a:ext cx="774204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3800" b="1" dirty="0">
                <a:solidFill>
                  <a:srgbClr val="0F116A"/>
                </a:solidFill>
                <a:latin typeface="Courier" charset="0"/>
              </a:rPr>
              <a:t>TACGCACATTTACGTACGCGG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374268" y="3464305"/>
            <a:ext cx="77444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3800" b="1" dirty="0">
                <a:solidFill>
                  <a:srgbClr val="006604"/>
                </a:solidFill>
                <a:latin typeface="Courier" charset="0"/>
              </a:rPr>
              <a:t>A</a:t>
            </a:r>
            <a:r>
              <a:rPr lang="en-US" altLang="en-US" sz="3800" b="1" dirty="0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altLang="en-US" sz="3800" b="1" dirty="0">
                <a:solidFill>
                  <a:srgbClr val="006604"/>
                </a:solidFill>
                <a:latin typeface="Courier" charset="0"/>
              </a:rPr>
              <a:t>GCG</a:t>
            </a:r>
            <a:r>
              <a:rPr lang="en-US" altLang="en-US" sz="3800" b="1" dirty="0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altLang="en-US" sz="3800" b="1" dirty="0">
                <a:solidFill>
                  <a:srgbClr val="006604"/>
                </a:solidFill>
                <a:latin typeface="Courier" charset="0"/>
              </a:rPr>
              <a:t>G</a:t>
            </a:r>
            <a:r>
              <a:rPr lang="en-US" altLang="en-US" sz="3800" b="1" dirty="0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altLang="en-US" sz="3800" b="1" dirty="0">
                <a:solidFill>
                  <a:srgbClr val="006604"/>
                </a:solidFill>
                <a:latin typeface="Courier" charset="0"/>
              </a:rPr>
              <a:t>AAA</a:t>
            </a:r>
            <a:r>
              <a:rPr lang="en-US" altLang="en-US" sz="3800" b="1" dirty="0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altLang="en-US" sz="3800" b="1" dirty="0">
                <a:solidFill>
                  <a:srgbClr val="006604"/>
                </a:solidFill>
                <a:latin typeface="Courier" charset="0"/>
              </a:rPr>
              <a:t>GCA</a:t>
            </a:r>
            <a:r>
              <a:rPr lang="en-US" altLang="en-US" sz="3800" b="1" dirty="0">
                <a:solidFill>
                  <a:srgbClr val="00C602"/>
                </a:solidFill>
                <a:latin typeface="Courier" charset="0"/>
              </a:rPr>
              <a:t>U</a:t>
            </a:r>
            <a:r>
              <a:rPr lang="en-US" altLang="en-US" sz="3800" b="1" dirty="0">
                <a:solidFill>
                  <a:srgbClr val="006604"/>
                </a:solidFill>
                <a:latin typeface="Courier" charset="0"/>
              </a:rPr>
              <a:t>GCGCC</a:t>
            </a: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610874" y="2919413"/>
            <a:ext cx="6713319" cy="685800"/>
            <a:chOff x="1536" y="2304"/>
            <a:chExt cx="3648" cy="432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171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90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2083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226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244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263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81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99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317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336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354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372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390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408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427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445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46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81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5001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8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70297" y="2458266"/>
            <a:ext cx="1016625" cy="55399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3000" b="1" dirty="0">
                <a:solidFill>
                  <a:srgbClr val="44546A"/>
                </a:solidFill>
              </a:rPr>
              <a:t>DNA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44091" y="3525066"/>
            <a:ext cx="1358064" cy="55399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3000" b="1" dirty="0">
                <a:solidFill>
                  <a:srgbClr val="44546A"/>
                </a:solidFill>
              </a:rPr>
              <a:t>mRNA</a:t>
            </a:r>
          </a:p>
        </p:txBody>
      </p:sp>
    </p:spTree>
    <p:extLst>
      <p:ext uri="{BB962C8B-B14F-4D97-AF65-F5344CB8AC3E}">
        <p14:creationId xmlns:p14="http://schemas.microsoft.com/office/powerpoint/2010/main" val="878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1" y="762000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Review of RNA </a:t>
            </a:r>
            <a:r>
              <a:rPr lang="en-US" sz="3200" b="1" spc="-5" dirty="0">
                <a:solidFill>
                  <a:srgbClr val="C00000"/>
                </a:solidFill>
                <a:cs typeface="Times New Roman"/>
              </a:rPr>
              <a:t>Structure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22829" y="1324200"/>
            <a:ext cx="6291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RNA: </a:t>
            </a:r>
            <a:r>
              <a:rPr lang="en-US" sz="2000" b="1" dirty="0" smtClean="0"/>
              <a:t>Is polymer of </a:t>
            </a:r>
            <a:r>
              <a:rPr lang="en-US" sz="2000" b="1" dirty="0" err="1" smtClean="0"/>
              <a:t>ribonucleotides</a:t>
            </a:r>
            <a:r>
              <a:rPr lang="en-US" sz="2000" b="1" dirty="0" smtClean="0"/>
              <a:t> covalently Linked by </a:t>
            </a:r>
            <a:r>
              <a:rPr lang="en-US" sz="2000" b="1" dirty="0" err="1" smtClean="0"/>
              <a:t>phosphodiester</a:t>
            </a:r>
            <a:r>
              <a:rPr lang="en-US" sz="2000" b="1" dirty="0" smtClean="0"/>
              <a:t> </a:t>
            </a:r>
            <a:r>
              <a:rPr lang="en-US" sz="2000" b="1" dirty="0" smtClean="0"/>
              <a:t>bonds.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RNA:</a:t>
            </a:r>
            <a:r>
              <a:rPr lang="en-US" sz="2000" b="1" dirty="0" smtClean="0"/>
              <a:t> is single strand that has direction from5'→3‘ and Bases sequence always written from5'-end to 3'-end: 5'-AGCU-3'</a:t>
            </a:r>
            <a:r>
              <a:rPr lang="en-US" sz="2000" dirty="0" smtClean="0"/>
              <a:t>. </a:t>
            </a:r>
            <a:endParaRPr lang="en-GB" sz="2000" b="1" dirty="0"/>
          </a:p>
        </p:txBody>
      </p:sp>
      <p:pic>
        <p:nvPicPr>
          <p:cNvPr id="16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829" y="2828836"/>
            <a:ext cx="6291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Phosphodiester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bonds</a:t>
            </a:r>
            <a:r>
              <a:rPr lang="en-US" sz="2000" b="1" dirty="0"/>
              <a:t>: Can be cleaved hydrolytically by chemicals, or hydrolyzed Enzymatically by nucleases (</a:t>
            </a:r>
            <a:r>
              <a:rPr lang="en-US" sz="2000" b="1" dirty="0" err="1"/>
              <a:t>ribonucleases</a:t>
            </a:r>
            <a:r>
              <a:rPr lang="en-US" sz="2000" b="1" dirty="0"/>
              <a:t>):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34621" y="3888646"/>
            <a:ext cx="5684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6"/>
                </a:solidFill>
              </a:rPr>
              <a:t>a)Endonucleases:</a:t>
            </a:r>
            <a:r>
              <a:rPr lang="en-US" sz="2000" b="1" dirty="0"/>
              <a:t> Cut the sugar-phosphate backbone </a:t>
            </a:r>
            <a:r>
              <a:rPr lang="en-US" sz="2000" b="1" dirty="0" smtClean="0"/>
              <a:t>within </a:t>
            </a:r>
            <a:r>
              <a:rPr lang="en-US" sz="2000" b="1" dirty="0"/>
              <a:t>the sequence, either non-specifically or in a specific sequence (i.e. At a particular site or sites along the strand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4620" y="5260159"/>
            <a:ext cx="5575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/>
            <a:r>
              <a:rPr lang="en-US" sz="2000" b="1" dirty="0">
                <a:solidFill>
                  <a:schemeClr val="accent6"/>
                </a:solidFill>
              </a:rPr>
              <a:t>b)</a:t>
            </a:r>
            <a:r>
              <a:rPr lang="en-US" sz="2000" b="1" dirty="0" err="1">
                <a:solidFill>
                  <a:schemeClr val="accent6"/>
                </a:solidFill>
              </a:rPr>
              <a:t>Exonucleases</a:t>
            </a:r>
            <a:r>
              <a:rPr lang="en-US" sz="2000" b="1" dirty="0">
                <a:solidFill>
                  <a:schemeClr val="accent6"/>
                </a:solidFill>
              </a:rPr>
              <a:t>:</a:t>
            </a:r>
            <a:r>
              <a:rPr lang="en-US" sz="2000" b="1" dirty="0"/>
              <a:t> Remove one nucleotide at a time from the ends of the molecule, either in a 5’-specific manner or from the 3’ end.</a:t>
            </a:r>
            <a:r>
              <a:rPr lang="en-US" sz="2000" spc="-20" dirty="0">
                <a:cs typeface="Times New Roman"/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1311297"/>
            <a:ext cx="2655533" cy="509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1" y="802944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Review of RNA </a:t>
            </a:r>
            <a:r>
              <a:rPr lang="en-US" sz="3200" b="1" spc="-5" dirty="0">
                <a:solidFill>
                  <a:srgbClr val="C00000"/>
                </a:solidFill>
                <a:cs typeface="Times New Roman"/>
              </a:rPr>
              <a:t>Structure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4189862"/>
            <a:ext cx="8274053" cy="22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251" y="1434720"/>
            <a:ext cx="8765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</a:rPr>
              <a:t>Exonucleases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smtClean="0"/>
              <a:t>are </a:t>
            </a:r>
            <a:r>
              <a:rPr lang="en-US" sz="2000" b="1" dirty="0"/>
              <a:t>enzymes that work by cleaving nucleotides one at a time from the end of a polynucleotide </a:t>
            </a:r>
            <a:r>
              <a:rPr lang="en-US" sz="2000" b="1" dirty="0" smtClean="0"/>
              <a:t>chain</a:t>
            </a:r>
            <a:r>
              <a:rPr lang="en-US" sz="2000" b="1" dirty="0"/>
              <a:t>. A hydrolyzing reaction that breaks </a:t>
            </a:r>
            <a:r>
              <a:rPr lang="en-US" sz="2000" b="1" dirty="0" err="1"/>
              <a:t>phosphodiester</a:t>
            </a:r>
            <a:r>
              <a:rPr lang="en-US" sz="2000" b="1" dirty="0"/>
              <a:t> bonds at either the 3' or the 5' end occurs.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251" y="2618058"/>
            <a:ext cx="8661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Endonucleases</a:t>
            </a:r>
            <a:r>
              <a:rPr lang="en-US" sz="2000" b="1" dirty="0"/>
              <a:t> are enzymes that cleave the </a:t>
            </a:r>
            <a:r>
              <a:rPr lang="en-US" sz="2000" b="1" dirty="0" err="1"/>
              <a:t>phosphodiester</a:t>
            </a:r>
            <a:r>
              <a:rPr lang="en-US" sz="2000" b="1" dirty="0"/>
              <a:t> bond within a polynucleotide chain. Some, such as </a:t>
            </a:r>
            <a:r>
              <a:rPr lang="en-US" sz="2000" b="1" dirty="0" err="1"/>
              <a:t>deoxyribonuclease</a:t>
            </a:r>
            <a:r>
              <a:rPr lang="en-US" sz="2000" b="1" dirty="0"/>
              <a:t> I, cut DNA relatively nonspecifically, while many, typically called restriction endonucleases or restriction enzymes, cleave only at very specific nucleotide sequences.</a:t>
            </a:r>
          </a:p>
        </p:txBody>
      </p:sp>
    </p:spTree>
    <p:extLst>
      <p:ext uri="{BB962C8B-B14F-4D97-AF65-F5344CB8AC3E}">
        <p14:creationId xmlns:p14="http://schemas.microsoft.com/office/powerpoint/2010/main" val="20827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4</a:t>
            </a: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605" y="732108"/>
            <a:ext cx="6167954" cy="5602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200" b="1" dirty="0">
                <a:solidFill>
                  <a:srgbClr val="FF0000"/>
                </a:solidFill>
              </a:rPr>
              <a:t>How is RNA made?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33424" y="999787"/>
            <a:ext cx="4038600" cy="1006475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" pitchFamily="18" charset="-127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000" b="1" dirty="0">
                <a:latin typeface="+mn-lt"/>
              </a:rPr>
              <a:t>*** Remember that there are no T’s in RNA. Uracil (U) is used in place of thymine (T)***</a:t>
            </a:r>
          </a:p>
        </p:txBody>
      </p:sp>
      <p:pic>
        <p:nvPicPr>
          <p:cNvPr id="18" name="Picture 6" descr="transcriptio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" y="2129051"/>
            <a:ext cx="9041651" cy="46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177423" y="774428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Types of </a:t>
            </a:r>
            <a:r>
              <a:rPr lang="en-US" sz="3200" b="1" dirty="0" smtClean="0">
                <a:solidFill>
                  <a:srgbClr val="FF0000"/>
                </a:solidFill>
              </a:rPr>
              <a:t>RNA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LO. 4 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456" y="1314516"/>
            <a:ext cx="9014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1-Ribosomal RNA (rRNA): </a:t>
            </a:r>
            <a:r>
              <a:rPr lang="en-US" sz="2000" b="1" dirty="0" smtClean="0"/>
              <a:t>18S, 28S, 5S, and 5.8S (</a:t>
            </a:r>
            <a:r>
              <a:rPr lang="en-US" sz="2000" b="1" dirty="0" smtClean="0">
                <a:solidFill>
                  <a:srgbClr val="FF0000"/>
                </a:solidFill>
              </a:rPr>
              <a:t>80% of all RNA</a:t>
            </a:r>
            <a:r>
              <a:rPr lang="en-US" sz="2000" b="1" dirty="0"/>
              <a:t>)</a:t>
            </a:r>
            <a:endParaRPr lang="ar-SA" sz="2000" dirty="0"/>
          </a:p>
        </p:txBody>
      </p:sp>
      <p:sp>
        <p:nvSpPr>
          <p:cNvPr id="15" name="Rectangle 14"/>
          <p:cNvSpPr/>
          <p:nvPr/>
        </p:nvSpPr>
        <p:spPr>
          <a:xfrm>
            <a:off x="367455" y="1728045"/>
            <a:ext cx="8572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18S, 28S,  and 5.8S rRNA genes present in many copies and expressed together, which transcribed into rRNA in </a:t>
            </a:r>
            <a:r>
              <a:rPr lang="en-US" sz="2000" b="1" dirty="0" smtClean="0">
                <a:solidFill>
                  <a:srgbClr val="FF0000"/>
                </a:solidFill>
              </a:rPr>
              <a:t>Nucleolus</a:t>
            </a:r>
            <a:r>
              <a:rPr lang="en-US" sz="2000" b="1" dirty="0" smtClean="0"/>
              <a:t> by RNA </a:t>
            </a:r>
            <a:r>
              <a:rPr lang="en-US" sz="2000" b="1" dirty="0" smtClean="0">
                <a:solidFill>
                  <a:srgbClr val="FF0000"/>
                </a:solidFill>
              </a:rPr>
              <a:t>polymerase I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5S </a:t>
            </a:r>
            <a:r>
              <a:rPr lang="en-US" sz="2000" b="1" dirty="0" err="1" smtClean="0"/>
              <a:t>rRNA</a:t>
            </a:r>
            <a:r>
              <a:rPr lang="en-US" sz="2000" b="1" dirty="0" smtClean="0"/>
              <a:t> produced by RNA </a:t>
            </a:r>
            <a:r>
              <a:rPr lang="en-US" sz="2000" b="1" dirty="0" smtClean="0">
                <a:solidFill>
                  <a:srgbClr val="FF0000"/>
                </a:solidFill>
              </a:rPr>
              <a:t>polymerase III </a:t>
            </a:r>
            <a:r>
              <a:rPr lang="en-US" sz="2000" b="1" dirty="0" smtClean="0"/>
              <a:t>in the </a:t>
            </a:r>
            <a:r>
              <a:rPr lang="en-US" sz="2000" b="1" dirty="0" smtClean="0">
                <a:solidFill>
                  <a:srgbClr val="FF0000"/>
                </a:solidFill>
              </a:rPr>
              <a:t>Nucleus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rRNA comprise 80% of total RNA in the cell and associates with proteins to form </a:t>
            </a:r>
            <a:r>
              <a:rPr lang="en-US" sz="2000" b="1" dirty="0" smtClean="0">
                <a:solidFill>
                  <a:srgbClr val="FF0000"/>
                </a:solidFill>
              </a:rPr>
              <a:t>ribosomes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7664" y="3324080"/>
            <a:ext cx="886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2-Transfer RNA (tRNA</a:t>
            </a:r>
            <a:r>
              <a:rPr lang="en-US" sz="2000" b="1" dirty="0">
                <a:solidFill>
                  <a:srgbClr val="0070C0"/>
                </a:solidFill>
              </a:rPr>
              <a:t>):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387" y="3713700"/>
            <a:ext cx="8641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tRNA genes are often multi- copy clusters expressed together, which transcribed into tRNA by RNA </a:t>
            </a:r>
            <a:r>
              <a:rPr lang="en-US" sz="2000" b="1" dirty="0" smtClean="0">
                <a:solidFill>
                  <a:srgbClr val="FF0000"/>
                </a:solidFill>
              </a:rPr>
              <a:t>polymerase III </a:t>
            </a:r>
            <a:r>
              <a:rPr lang="en-US" sz="2000" b="1" dirty="0" smtClean="0"/>
              <a:t>in the nucleus</a:t>
            </a:r>
            <a:r>
              <a:rPr lang="en-US" sz="2000" b="1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It has ability to carry the appropriate amino acid in the protein synthesis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38399" y="4820897"/>
            <a:ext cx="776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3-Messenger RNA (mRNA): </a:t>
            </a:r>
            <a:r>
              <a:rPr lang="en-US" sz="2000" b="1" dirty="0" smtClean="0"/>
              <a:t>(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% of all RNA</a:t>
            </a:r>
            <a:r>
              <a:rPr lang="en-US" sz="2000" b="1" dirty="0"/>
              <a:t>)</a:t>
            </a:r>
            <a:endParaRPr lang="ar-SA" sz="2000" dirty="0"/>
          </a:p>
        </p:txBody>
      </p:sp>
      <p:sp>
        <p:nvSpPr>
          <p:cNvPr id="20" name="Rectangle 19"/>
          <p:cNvSpPr/>
          <p:nvPr/>
        </p:nvSpPr>
        <p:spPr>
          <a:xfrm>
            <a:off x="437952" y="5283034"/>
            <a:ext cx="9447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Carries</a:t>
            </a:r>
            <a:r>
              <a:rPr lang="en-US" sz="2000" b="1" dirty="0" smtClean="0"/>
              <a:t> </a:t>
            </a:r>
            <a:r>
              <a:rPr lang="en-US" sz="2000" b="1" dirty="0"/>
              <a:t>specific information necessary for the synthesis of different proteins.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812" y="5674399"/>
            <a:ext cx="8303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mRNA genes are single copy, which transcribed into mRNA in nucleus by RNA </a:t>
            </a:r>
            <a:r>
              <a:rPr lang="en-US" sz="2000" b="1" dirty="0" smtClean="0">
                <a:solidFill>
                  <a:srgbClr val="FF0000"/>
                </a:solidFill>
              </a:rPr>
              <a:t>polymerase II</a:t>
            </a:r>
            <a:r>
              <a:rPr lang="en-US" sz="2000" b="1" dirty="0"/>
              <a:t>. 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40794" y="761999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Ribosomes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7315" y="1181503"/>
            <a:ext cx="8546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prstClr val="black"/>
                </a:solidFill>
              </a:rPr>
              <a:t>Ribosomes are large complexes of protein and ribosomal </a:t>
            </a:r>
            <a:r>
              <a:rPr lang="en-US" sz="2000" b="1" dirty="0" smtClean="0">
                <a:solidFill>
                  <a:prstClr val="black"/>
                </a:solidFill>
              </a:rPr>
              <a:t>RNA, </a:t>
            </a:r>
            <a:r>
              <a:rPr lang="en-US" sz="2000" b="1" dirty="0">
                <a:solidFill>
                  <a:prstClr val="black"/>
                </a:solidFill>
              </a:rPr>
              <a:t>assemble in the nucleolus </a:t>
            </a:r>
            <a:r>
              <a:rPr lang="en-US" sz="2000" b="1" dirty="0" smtClean="0">
                <a:solidFill>
                  <a:prstClr val="black"/>
                </a:solidFill>
              </a:rPr>
              <a:t>and </a:t>
            </a:r>
            <a:r>
              <a:rPr lang="en-US" sz="2000" b="1" dirty="0">
                <a:solidFill>
                  <a:prstClr val="black"/>
                </a:solidFill>
              </a:rPr>
              <a:t>function as protein synthesizer (protein factory).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020" y="1789953"/>
            <a:ext cx="6862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/>
                </a:solidFill>
              </a:rPr>
              <a:t>A ribosome consist </a:t>
            </a:r>
            <a:r>
              <a:rPr lang="en-US" sz="2000" b="1" dirty="0">
                <a:solidFill>
                  <a:prstClr val="black"/>
                </a:solidFill>
              </a:rPr>
              <a:t>of </a:t>
            </a:r>
            <a:r>
              <a:rPr lang="en-US" sz="2000" b="1" dirty="0">
                <a:solidFill>
                  <a:srgbClr val="7030A0"/>
                </a:solidFill>
              </a:rPr>
              <a:t>two subunits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722313" indent="-2730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A large subunit</a:t>
            </a:r>
          </a:p>
          <a:p>
            <a:pPr marL="722313" indent="-2730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A small subunit.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Eukaryotic </a:t>
            </a:r>
            <a:r>
              <a:rPr lang="en-US" sz="2000" b="1" dirty="0">
                <a:solidFill>
                  <a:prstClr val="black"/>
                </a:solidFill>
              </a:rPr>
              <a:t>ribosomal subunits </a:t>
            </a:r>
            <a:r>
              <a:rPr lang="en-US" sz="2000" b="1" dirty="0" smtClean="0">
                <a:solidFill>
                  <a:prstClr val="black"/>
                </a:solidFill>
              </a:rPr>
              <a:t>are: 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Larger subunit </a:t>
            </a:r>
            <a:r>
              <a:rPr lang="en-US" sz="2000" b="1" dirty="0" smtClean="0">
                <a:solidFill>
                  <a:srgbClr val="FF0000"/>
                </a:solidFill>
              </a:rPr>
              <a:t>= 60S 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Smaller subunit </a:t>
            </a:r>
            <a:r>
              <a:rPr lang="en-US" sz="2000" b="1" dirty="0" smtClean="0">
                <a:solidFill>
                  <a:srgbClr val="FF0000"/>
                </a:solidFill>
              </a:rPr>
              <a:t>= 40S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Total ribosomal complex 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80S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625475" indent="-339725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</a:rPr>
              <a:t>(formed by joining of the 2 subunits during protein  synthesis).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794" y="4500398"/>
            <a:ext cx="6837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The large ribosomal subunit 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prstClr val="black"/>
                </a:solidFill>
              </a:rPr>
              <a:t>catalyzes </a:t>
            </a:r>
            <a:r>
              <a:rPr lang="en-US" sz="2000" b="1" dirty="0">
                <a:solidFill>
                  <a:prstClr val="black"/>
                </a:solidFill>
              </a:rPr>
              <a:t>formation of the peptide bonds that link amino acid residues in a protein. </a:t>
            </a: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94" y="5185131"/>
            <a:ext cx="6837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The small ribosomal subunit</a:t>
            </a:r>
            <a:r>
              <a:rPr lang="en-US" sz="2000" b="1" dirty="0">
                <a:solidFill>
                  <a:prstClr val="black"/>
                </a:solidFill>
              </a:rPr>
              <a:t> - binds mRNA and is responsible for the accuracy of translation by ensuring correct base-pairing between the codon in the mRNA and the anticodon of the tRNA.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91869" y="3940415"/>
            <a:ext cx="2488969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625475" indent="-625475"/>
            <a:r>
              <a:rPr lang="en-US" sz="4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☺</a:t>
            </a: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Ribosome </a:t>
            </a:r>
            <a:r>
              <a:rPr lang="en-US" sz="2000" b="1" dirty="0" smtClean="0">
                <a:solidFill>
                  <a:prstClr val="black"/>
                </a:solidFill>
              </a:rPr>
              <a:t>f</a:t>
            </a:r>
            <a:r>
              <a:rPr lang="en-US" altLang="ar-SA" sz="2000" b="1" dirty="0" smtClean="0">
                <a:solidFill>
                  <a:prstClr val="black"/>
                </a:solidFill>
              </a:rPr>
              <a:t>ound </a:t>
            </a:r>
            <a:r>
              <a:rPr lang="en-US" altLang="ar-SA" sz="2000" b="1" dirty="0">
                <a:solidFill>
                  <a:prstClr val="black"/>
                </a:solidFill>
              </a:rPr>
              <a:t>in both prokaryotes </a:t>
            </a:r>
            <a:r>
              <a:rPr lang="en-US" altLang="ar-SA" sz="2000" b="1" dirty="0" smtClean="0">
                <a:solidFill>
                  <a:prstClr val="black"/>
                </a:solidFill>
              </a:rPr>
              <a:t>&amp; eukaryotes ( </a:t>
            </a:r>
            <a:r>
              <a:rPr lang="en-US" altLang="ar-SA" sz="2000" b="1" dirty="0">
                <a:solidFill>
                  <a:prstClr val="black"/>
                </a:solidFill>
              </a:rPr>
              <a:t>except sperm &amp; RBC)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96" y="1889389"/>
            <a:ext cx="3567142" cy="20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16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-30249" y="712787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5" dirty="0" smtClean="0">
                <a:solidFill>
                  <a:srgbClr val="FF0000"/>
                </a:solidFill>
                <a:cs typeface="Times New Roman"/>
              </a:rPr>
              <a:t>The Gene                                               </a:t>
            </a:r>
            <a:r>
              <a:rPr lang="en-US" sz="2400" b="1" spc="-5" dirty="0" smtClean="0">
                <a:solidFill>
                  <a:srgbClr val="FF0000"/>
                </a:solidFill>
                <a:cs typeface="Times New Roman"/>
              </a:rPr>
              <a:t>LO.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914" y="2783283"/>
            <a:ext cx="8903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400" b="1" dirty="0"/>
              <a:t>a distinct sequence of nucleotides forming part of a chromosome, the order of which determines the order of monomers in a polypeptide or nucleic acid molecule which a cell (or virus) may synthesize.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0" y="1283256"/>
            <a:ext cx="9035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spc="-5" dirty="0">
                <a:cs typeface="Times New Roman"/>
              </a:rPr>
              <a:t>Is the basic physical and functional unit of </a:t>
            </a:r>
            <a:r>
              <a:rPr lang="en-US" sz="2400" b="1" spc="-5" dirty="0">
                <a:solidFill>
                  <a:srgbClr val="FF0000"/>
                </a:solidFill>
                <a:cs typeface="Times New Roman"/>
              </a:rPr>
              <a:t>heredity</a:t>
            </a:r>
            <a:r>
              <a:rPr lang="en-US" sz="2400" b="1" spc="-5" dirty="0">
                <a:cs typeface="Times New Roman"/>
              </a:rPr>
              <a:t>. It consists of a specific sequence of nucleotides at a given position on a given chromosome that codes for a specific protein (or for an RNA molecule).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518" y="4283310"/>
            <a:ext cx="8745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spc="-5" dirty="0">
                <a:solidFill>
                  <a:srgbClr val="7030A0"/>
                </a:solidFill>
                <a:cs typeface="Times New Roman"/>
              </a:rPr>
              <a:t>Protein–coding genes </a:t>
            </a:r>
            <a:r>
              <a:rPr lang="en-US" sz="2000" b="1" spc="-5" dirty="0">
                <a:cs typeface="Times New Roman"/>
              </a:rPr>
              <a:t>(≈20000-27000 genes): Transcribed into mRNA and encoded for all the proteins. </a:t>
            </a:r>
          </a:p>
          <a:p>
            <a:r>
              <a:rPr lang="en-US" sz="2000" b="1" spc="-5" dirty="0">
                <a:cs typeface="Times New Roman"/>
              </a:rPr>
              <a:t>      These protein–coding genes make up 1–2% of the human genome </a:t>
            </a:r>
            <a:endParaRPr lang="ar-SA" sz="2000" b="1" spc="-5" dirty="0">
              <a:cs typeface="Times New Roman"/>
            </a:endParaRPr>
          </a:p>
        </p:txBody>
      </p:sp>
      <p:pic>
        <p:nvPicPr>
          <p:cNvPr id="16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715" y="5367213"/>
            <a:ext cx="8830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spc="-15" dirty="0">
                <a:solidFill>
                  <a:srgbClr val="7030A0"/>
                </a:solidFill>
                <a:cs typeface="Times New Roman"/>
              </a:rPr>
              <a:t>RNA-coding genes </a:t>
            </a:r>
            <a:r>
              <a:rPr lang="en-US" sz="2000" b="1" spc="-15" dirty="0">
                <a:cs typeface="Times New Roman"/>
              </a:rPr>
              <a:t>(≈ 3,000 genes): Produce of other forms of RNA molecules having </a:t>
            </a:r>
            <a:r>
              <a:rPr lang="en-US" sz="2000" b="1" spc="-15" dirty="0" smtClean="0">
                <a:cs typeface="Times New Roman"/>
              </a:rPr>
              <a:t>function</a:t>
            </a:r>
            <a:r>
              <a:rPr lang="en-US" sz="2000" b="1" spc="-15" dirty="0">
                <a:cs typeface="Times New Roman"/>
              </a:rPr>
              <a:t>.</a:t>
            </a:r>
          </a:p>
          <a:p>
            <a:r>
              <a:rPr lang="en-US" sz="2000" b="1" spc="-15" dirty="0">
                <a:cs typeface="Times New Roman"/>
              </a:rPr>
              <a:t>      Ex: transfer RNA (</a:t>
            </a:r>
            <a:r>
              <a:rPr lang="en-US" sz="2000" b="1" spc="-15" dirty="0" err="1">
                <a:cs typeface="Times New Roman"/>
              </a:rPr>
              <a:t>tRNA</a:t>
            </a:r>
            <a:r>
              <a:rPr lang="en-US" sz="2000" b="1" spc="-15" dirty="0">
                <a:cs typeface="Times New Roman"/>
              </a:rPr>
              <a:t>) and ribosomal RNA (</a:t>
            </a:r>
            <a:r>
              <a:rPr lang="en-US" sz="2000" b="1" spc="-15" dirty="0" err="1">
                <a:cs typeface="Times New Roman"/>
              </a:rPr>
              <a:t>rRNA</a:t>
            </a:r>
            <a:r>
              <a:rPr lang="en-US" sz="2000" b="1" spc="-15" dirty="0">
                <a:cs typeface="Times New Roman"/>
              </a:rPr>
              <a:t>) involved in 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37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40794" y="761999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Transfer RNA (</a:t>
            </a:r>
            <a:r>
              <a:rPr lang="en-US" sz="3200" b="1" dirty="0" err="1">
                <a:solidFill>
                  <a:srgbClr val="FF0000"/>
                </a:solidFill>
              </a:rPr>
              <a:t>tRNA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en-US" sz="32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" y="1543317"/>
            <a:ext cx="60630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tRNA genes are often multi-copy clusters expressed together, which transcribed into tRNA by </a:t>
            </a:r>
            <a:r>
              <a:rPr lang="en-US" sz="2000" b="1" dirty="0">
                <a:solidFill>
                  <a:srgbClr val="FF0000"/>
                </a:solidFill>
              </a:rPr>
              <a:t>RNA polymerase III </a:t>
            </a:r>
            <a:r>
              <a:rPr lang="en-US" sz="2000" b="1" dirty="0">
                <a:solidFill>
                  <a:prstClr val="black"/>
                </a:solidFill>
              </a:rPr>
              <a:t>in the </a:t>
            </a:r>
            <a:r>
              <a:rPr lang="en-US" sz="2000" b="1" dirty="0">
                <a:solidFill>
                  <a:srgbClr val="FF0000"/>
                </a:solidFill>
              </a:rPr>
              <a:t>nucleus.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ar-SA" sz="2000" b="1" dirty="0">
                <a:solidFill>
                  <a:prstClr val="black"/>
                </a:solidFill>
              </a:rPr>
              <a:t>tRNAs are adapters between amino acids and the codons in mRNA molecules.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ar-SA" sz="2000" b="1" dirty="0" smtClean="0">
                <a:solidFill>
                  <a:prstClr val="black"/>
                </a:solidFill>
              </a:rPr>
              <a:t>The </a:t>
            </a:r>
            <a:r>
              <a:rPr lang="en-US" altLang="ar-SA" sz="2000" b="1" dirty="0">
                <a:solidFill>
                  <a:prstClr val="black"/>
                </a:solidFill>
              </a:rPr>
              <a:t>amino acid is covalently attached to the 3’ end of </a:t>
            </a:r>
            <a:r>
              <a:rPr lang="en-US" sz="2000" b="1" dirty="0">
                <a:solidFill>
                  <a:prstClr val="black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specific</a:t>
            </a:r>
            <a:r>
              <a:rPr lang="en-US" altLang="ar-SA" sz="2000" b="1" dirty="0" smtClean="0">
                <a:solidFill>
                  <a:prstClr val="black"/>
                </a:solidFill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</a:rPr>
              <a:t>tRNA.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Anticodon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sequence on a tRNA determines which of the 20 amino acids it will transport. For </a:t>
            </a:r>
            <a:r>
              <a:rPr lang="en-US" sz="2000" b="1" dirty="0">
                <a:solidFill>
                  <a:srgbClr val="FF0000"/>
                </a:solidFill>
              </a:rPr>
              <a:t>example</a:t>
            </a:r>
            <a:r>
              <a:rPr lang="en-US" sz="2000" b="1" dirty="0">
                <a:solidFill>
                  <a:prstClr val="black"/>
                </a:solidFill>
              </a:rPr>
              <a:t>, a tRNA with anticodon sequence UUC will always transport the amino </a:t>
            </a:r>
            <a:r>
              <a:rPr lang="en-US" sz="2000" b="1" dirty="0" smtClean="0">
                <a:solidFill>
                  <a:prstClr val="black"/>
                </a:solidFill>
              </a:rPr>
              <a:t>acid phenylalanine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04" y="1446662"/>
            <a:ext cx="3028950" cy="495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4025" y="2388358"/>
            <a:ext cx="8447964" cy="312533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endParaRPr lang="en-US" sz="2400" dirty="0" smtClean="0">
              <a:hlinkClick r:id="rId4"/>
            </a:endParaRPr>
          </a:p>
          <a:p>
            <a:endParaRPr lang="en-US" sz="2400" dirty="0">
              <a:hlinkClick r:id="rId4"/>
            </a:endParaRPr>
          </a:p>
          <a:p>
            <a:endParaRPr lang="en-US" sz="2400" dirty="0" smtClean="0">
              <a:hlinkClick r:id="rId4"/>
            </a:endParaRPr>
          </a:p>
          <a:p>
            <a:endParaRPr lang="en-US" sz="2400" dirty="0">
              <a:hlinkClick r:id="rId4"/>
            </a:endParaRPr>
          </a:p>
          <a:p>
            <a:endParaRPr lang="en-US" sz="2400" dirty="0" smtClean="0">
              <a:hlinkClick r:id="rId4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en-US" sz="2800" b="1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www.youtube.com/watch?v=gG7uCskUOrA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  <a:hlinkClick r:id="rId5"/>
              </a:rPr>
              <a:t>https://www.youtube.com/watch?v=_Zyb8bpGMR0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32513" y="1213759"/>
            <a:ext cx="7790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You can find more details of DNA transcription in these videos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3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6728" y="3724778"/>
            <a:ext cx="7456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/>
              <a:t>What are the </a:t>
            </a:r>
            <a:r>
              <a:rPr lang="en-US" sz="2800" b="1" dirty="0" smtClean="0"/>
              <a:t>types of </a:t>
            </a:r>
            <a:r>
              <a:rPr lang="en-US" sz="2800" b="1" dirty="0" err="1" smtClean="0"/>
              <a:t>promotor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36728" y="4377792"/>
            <a:ext cx="7774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 smtClean="0"/>
              <a:t>Define </a:t>
            </a:r>
            <a:r>
              <a:rPr lang="en-US" sz="2800" b="1" dirty="0"/>
              <a:t>the functional RNA</a:t>
            </a:r>
          </a:p>
        </p:txBody>
      </p:sp>
      <p:pic>
        <p:nvPicPr>
          <p:cNvPr id="1026" name="Picture 2" descr="C:\Users\HP EliteBook 2540p\Desktop\MGD 2020\S5 L1\Screenshot_20200602-163516_Samsung Int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7"/>
            <a:ext cx="4164936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58602" y="1646324"/>
            <a:ext cx="2715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FF0000"/>
                </a:solidFill>
              </a:rPr>
              <a:t> H. W.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29" y="5030230"/>
            <a:ext cx="8461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/>
              <a:t>What are the differences </a:t>
            </a:r>
            <a:r>
              <a:rPr lang="en-US" sz="2800" b="1" dirty="0" smtClean="0"/>
              <a:t>between transcription </a:t>
            </a:r>
            <a:r>
              <a:rPr lang="en-US" sz="2800" b="1" dirty="0"/>
              <a:t>in mammalian and bacterial cells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09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pic>
        <p:nvPicPr>
          <p:cNvPr id="15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 EliteBook 2540p\Desktop\تنزيل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7"/>
            <a:ext cx="9143999" cy="56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40794" y="761999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ar-SA" sz="3200" b="1" dirty="0">
                <a:solidFill>
                  <a:srgbClr val="FF0000"/>
                </a:solidFill>
              </a:rPr>
              <a:t>Transcription does not happen all the time</a:t>
            </a:r>
            <a:endParaRPr lang="en-US" sz="3200" b="1" spc="-5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1</a:t>
            </a: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422" y="1308965"/>
            <a:ext cx="87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Each cell in our body has the same protein–coding genes (</a:t>
            </a:r>
            <a:r>
              <a:rPr lang="en-US" sz="2400" b="1" dirty="0">
                <a:solidFill>
                  <a:srgbClr val="FF0000"/>
                </a:solidFill>
              </a:rPr>
              <a:t>the same genotype</a:t>
            </a:r>
            <a:r>
              <a:rPr lang="en-US" sz="2400" b="1" dirty="0"/>
              <a:t>) but </a:t>
            </a:r>
            <a:r>
              <a:rPr lang="en-US" sz="2400" b="1" dirty="0">
                <a:solidFill>
                  <a:srgbClr val="C00000"/>
                </a:solidFill>
              </a:rPr>
              <a:t>not</a:t>
            </a:r>
            <a:r>
              <a:rPr lang="en-US" sz="2400" b="1" dirty="0"/>
              <a:t> all these genes are expressed in every cell. In a given cell, almost all genes are </a:t>
            </a:r>
            <a:r>
              <a:rPr lang="en-US" sz="2400" b="1" dirty="0">
                <a:solidFill>
                  <a:srgbClr val="C00000"/>
                </a:solidFill>
              </a:rPr>
              <a:t>switched off </a:t>
            </a:r>
            <a:r>
              <a:rPr lang="en-US" sz="2400" b="1" dirty="0"/>
              <a:t>most of the time and only about 5% to 10% of the genes in most cells are active.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422" y="3226647"/>
            <a:ext cx="8784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Liver cells, for example, do not express the genes for eye color, and brain cells do not make enzymes that help digest food.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22" y="4170361"/>
            <a:ext cx="878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The process of turning genes on and off is called gene regulation.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423" y="5067071"/>
            <a:ext cx="846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Different cell types use different genes to expresses different proteins (</a:t>
            </a:r>
            <a:r>
              <a:rPr lang="en-US" sz="2400" b="1" dirty="0">
                <a:solidFill>
                  <a:srgbClr val="FF0000"/>
                </a:solidFill>
              </a:rPr>
              <a:t>different phenotype</a:t>
            </a:r>
            <a:r>
              <a:rPr lang="en-US" sz="2400" b="1" dirty="0"/>
              <a:t>) making them to differ from each other.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1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44783" y="774428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Gene Structure</a:t>
            </a: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913" y="1297649"/>
            <a:ext cx="903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 typical eukaryotic gene consists of the following regions: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6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307" y="1850238"/>
            <a:ext cx="8702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1-Transcribed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region</a:t>
            </a:r>
            <a:r>
              <a:rPr lang="en-US" sz="2000" b="1" dirty="0"/>
              <a:t>: involved </a:t>
            </a:r>
            <a:r>
              <a:rPr lang="en-US" sz="2000" b="1" dirty="0">
                <a:solidFill>
                  <a:srgbClr val="FF0000"/>
                </a:solidFill>
              </a:rPr>
              <a:t>exons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introns</a:t>
            </a:r>
            <a:r>
              <a:rPr lang="en-US" sz="2000" b="1" dirty="0"/>
              <a:t> that transcribed into mRNA.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07" y="2241976"/>
            <a:ext cx="8497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2-Regulatory regions (Gene control regions): </a:t>
            </a:r>
            <a:r>
              <a:rPr lang="en-US" sz="2000" b="1" dirty="0"/>
              <a:t>involved </a:t>
            </a:r>
            <a:r>
              <a:rPr lang="en-US" sz="2000" b="1" dirty="0">
                <a:solidFill>
                  <a:srgbClr val="FF0000"/>
                </a:solidFill>
              </a:rPr>
              <a:t>Promoter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enhancer </a:t>
            </a:r>
            <a:r>
              <a:rPr lang="en-US" sz="2000" b="1" dirty="0"/>
              <a:t>and repressor. These regions regulate the transcription of gene </a:t>
            </a:r>
            <a:endParaRPr lang="en-US" sz="2000" dirty="0">
              <a:latin typeface="Times New Roman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" y="4599296"/>
            <a:ext cx="8991600" cy="180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HP EliteBook 2540p\Desktop\eukaryoticgenestru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" y="3175000"/>
            <a:ext cx="8990661" cy="142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-3970" y="655107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1-Transcribed region: </a:t>
            </a:r>
            <a:r>
              <a:rPr lang="en-US" sz="3200" b="1" dirty="0">
                <a:solidFill>
                  <a:srgbClr val="0070C0"/>
                </a:solidFill>
              </a:rPr>
              <a:t>A-Exons</a:t>
            </a:r>
            <a:endParaRPr lang="en-US" sz="28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1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39166" y="1451124"/>
            <a:ext cx="910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b="1" dirty="0"/>
              <a:t>Present in final mature mRNA molecule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3" name="مستطيل 22"/>
          <p:cNvSpPr/>
          <p:nvPr/>
        </p:nvSpPr>
        <p:spPr>
          <a:xfrm>
            <a:off x="39165" y="1131944"/>
            <a:ext cx="9100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dirty="0"/>
              <a:t>Code for amino acids sequence of the protein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مستطيل 2"/>
          <p:cNvSpPr/>
          <p:nvPr/>
        </p:nvSpPr>
        <p:spPr>
          <a:xfrm>
            <a:off x="203928" y="2386308"/>
            <a:ext cx="855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a-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Untranslated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region(5'UTR): non-coding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b-Coding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 </a:t>
            </a:r>
            <a:r>
              <a:rPr lang="en-US" sz="2000" b="1" dirty="0"/>
              <a:t>that began with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initiation codon (ATG) </a:t>
            </a:r>
            <a:r>
              <a:rPr lang="en-US" sz="2000" b="1" dirty="0"/>
              <a:t>specify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methionine.</a:t>
            </a:r>
          </a:p>
        </p:txBody>
      </p:sp>
      <p:pic>
        <p:nvPicPr>
          <p:cNvPr id="16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66" y="1784102"/>
            <a:ext cx="8717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dirty="0" smtClean="0"/>
              <a:t>Numbered from 5'-end of the gene: exon1, exon2, etc.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9166" y="2078381"/>
            <a:ext cx="455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/>
              <a:t>Exon1 at 5'-end of the gene consist of: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39166" y="3100862"/>
            <a:ext cx="8922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/>
              <a:t>Last exon at 3'-end of the gene consist of:</a:t>
            </a:r>
          </a:p>
          <a:p>
            <a:r>
              <a:rPr lang="en-US" b="1" dirty="0">
                <a:solidFill>
                  <a:schemeClr val="accent6"/>
                </a:solidFill>
              </a:rPr>
              <a:t>          a-Coding region ends with stop codon(TAA,TAG,TGA: do not specify amino acid) </a:t>
            </a:r>
          </a:p>
          <a:p>
            <a:r>
              <a:rPr lang="en-US" b="1" dirty="0">
                <a:solidFill>
                  <a:schemeClr val="accent6"/>
                </a:solidFill>
              </a:rPr>
              <a:t>          b-</a:t>
            </a:r>
            <a:r>
              <a:rPr lang="en-US" b="1" dirty="0" err="1">
                <a:solidFill>
                  <a:schemeClr val="accent6"/>
                </a:solidFill>
              </a:rPr>
              <a:t>Untranslated</a:t>
            </a:r>
            <a:r>
              <a:rPr lang="en-US" b="1" dirty="0">
                <a:solidFill>
                  <a:schemeClr val="accent6"/>
                </a:solidFill>
              </a:rPr>
              <a:t> region (3'UTR): non-coding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67" y="4066439"/>
            <a:ext cx="8329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dirty="0"/>
              <a:t>5'UTR is </a:t>
            </a:r>
            <a:r>
              <a:rPr lang="en-US" b="1" dirty="0">
                <a:solidFill>
                  <a:srgbClr val="FF0000"/>
                </a:solidFill>
              </a:rPr>
              <a:t>leader</a:t>
            </a:r>
            <a:r>
              <a:rPr lang="en-US" b="1" dirty="0"/>
              <a:t> of mRNA strand and 3'UTR is </a:t>
            </a:r>
            <a:r>
              <a:rPr lang="en-US" b="1" dirty="0">
                <a:solidFill>
                  <a:srgbClr val="FF0000"/>
                </a:solidFill>
              </a:rPr>
              <a:t>tailing</a:t>
            </a:r>
            <a:r>
              <a:rPr lang="en-US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65" y="4422123"/>
            <a:ext cx="9100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dirty="0"/>
              <a:t>Mutations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in the exons </a:t>
            </a:r>
            <a:r>
              <a:rPr lang="en-US" b="1" dirty="0">
                <a:solidFill>
                  <a:srgbClr val="C00000"/>
                </a:solidFill>
              </a:rPr>
              <a:t>(point, </a:t>
            </a:r>
            <a:r>
              <a:rPr lang="en-US" b="1" dirty="0" err="1">
                <a:solidFill>
                  <a:srgbClr val="C00000"/>
                </a:solidFill>
              </a:rPr>
              <a:t>frameshift</a:t>
            </a:r>
            <a:r>
              <a:rPr lang="en-US" b="1" dirty="0">
                <a:solidFill>
                  <a:srgbClr val="C00000"/>
                </a:solidFill>
              </a:rPr>
              <a:t> mutations, etc.) </a:t>
            </a:r>
            <a:r>
              <a:rPr lang="en-US" b="1" dirty="0"/>
              <a:t>usually lead to </a:t>
            </a:r>
            <a:r>
              <a:rPr lang="en-US" b="1" dirty="0" smtClean="0"/>
              <a:t>abnormal </a:t>
            </a:r>
            <a:r>
              <a:rPr lang="en-US" b="1" dirty="0">
                <a:solidFill>
                  <a:srgbClr val="C00000"/>
                </a:solidFill>
              </a:rPr>
              <a:t>protein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" y="5045198"/>
            <a:ext cx="8255251" cy="181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3" grpId="0"/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754096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136636" y="767744"/>
            <a:ext cx="8757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1-Transcribed region: </a:t>
            </a:r>
            <a:r>
              <a:rPr lang="en-US" sz="3200" b="1" dirty="0">
                <a:solidFill>
                  <a:srgbClr val="0070C0"/>
                </a:solidFill>
              </a:rPr>
              <a:t>B-Introns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1" y="1363741"/>
            <a:ext cx="8360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Do not code for amino acids.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6636" y="1733763"/>
            <a:ext cx="6546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Removed (</a:t>
            </a:r>
            <a:r>
              <a:rPr lang="en-US" sz="2400" b="1" dirty="0">
                <a:solidFill>
                  <a:srgbClr val="FF0000"/>
                </a:solidFill>
              </a:rPr>
              <a:t>spliced</a:t>
            </a:r>
            <a:r>
              <a:rPr lang="en-US" sz="2400" b="1" dirty="0"/>
              <a:t>) from the mature mRNA.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337" y="2225283"/>
            <a:ext cx="890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Each intron always began and ends with consensus sequence: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52401" y="2602587"/>
            <a:ext cx="8845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268288">
              <a:buFont typeface="Wingdings" panose="05000000000000000000" pitchFamily="2" charset="2"/>
              <a:buChar char="§"/>
            </a:pPr>
            <a:r>
              <a:rPr lang="da-DK" sz="2400" b="1" dirty="0"/>
              <a:t>GT at 5'-end (</a:t>
            </a:r>
            <a:r>
              <a:rPr lang="da-DK" sz="2400" b="1" dirty="0">
                <a:solidFill>
                  <a:srgbClr val="FF0000"/>
                </a:solidFill>
              </a:rPr>
              <a:t>5'splice donor</a:t>
            </a:r>
            <a:r>
              <a:rPr lang="da-DK" sz="2400" b="1" dirty="0"/>
              <a:t>) </a:t>
            </a:r>
            <a:endParaRPr lang="da-DK" sz="2400" dirty="0"/>
          </a:p>
          <a:p>
            <a:pPr marL="342900" indent="287338">
              <a:buFont typeface="Wingdings" panose="05000000000000000000" pitchFamily="2" charset="2"/>
              <a:buChar char="§"/>
            </a:pPr>
            <a:r>
              <a:rPr lang="da-DK" sz="2400" b="1" dirty="0"/>
              <a:t>AG at 3'-end (</a:t>
            </a:r>
            <a:r>
              <a:rPr lang="da-DK" sz="2400" b="1" dirty="0">
                <a:solidFill>
                  <a:srgbClr val="FF0000"/>
                </a:solidFill>
              </a:rPr>
              <a:t>3'splice acceptor</a:t>
            </a:r>
            <a:r>
              <a:rPr lang="da-DK" sz="2400" b="1" dirty="0" smtClean="0"/>
              <a:t>). </a:t>
            </a:r>
          </a:p>
          <a:p>
            <a:pPr marL="342900"/>
            <a:r>
              <a:rPr lang="en-US" sz="2400" b="1" dirty="0" smtClean="0"/>
              <a:t>These </a:t>
            </a:r>
            <a:r>
              <a:rPr lang="en-US" sz="2400" b="1" dirty="0"/>
              <a:t>are essential for splicing introns out of the primary transcript</a:t>
            </a:r>
            <a:r>
              <a:rPr lang="en-US" sz="2400" b="1" dirty="0" smtClean="0"/>
              <a:t>.</a:t>
            </a:r>
            <a:endParaRPr lang="da-DK" sz="2400" b="1" dirty="0" smtClean="0"/>
          </a:p>
          <a:p>
            <a:pPr marL="342900"/>
            <a:r>
              <a:rPr lang="da-DK" sz="2400" b="1" dirty="0" smtClean="0"/>
              <a:t> </a:t>
            </a:r>
            <a:endParaRPr lang="da-DK" sz="2400" dirty="0"/>
          </a:p>
        </p:txBody>
      </p:sp>
      <p:sp>
        <p:nvSpPr>
          <p:cNvPr id="21" name="مستطيل 14"/>
          <p:cNvSpPr/>
          <p:nvPr/>
        </p:nvSpPr>
        <p:spPr>
          <a:xfrm>
            <a:off x="152401" y="4141880"/>
            <a:ext cx="9156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Mutation at splice sites (split mutation) result in abnormal protein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" y="4603545"/>
            <a:ext cx="8279600" cy="22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5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754096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1</a:t>
            </a:r>
          </a:p>
        </p:txBody>
      </p:sp>
      <p:pic>
        <p:nvPicPr>
          <p:cNvPr id="11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488" y="658560"/>
            <a:ext cx="9141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1-Transcribed region: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26249" y="1111580"/>
            <a:ext cx="8835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b="1" dirty="0" smtClean="0"/>
              <a:t>This region start with the base (pyrimidine A pyrimidine) serve as </a:t>
            </a:r>
            <a:r>
              <a:rPr lang="en-US" sz="2400" b="1" dirty="0" smtClean="0">
                <a:solidFill>
                  <a:srgbClr val="C00000"/>
                </a:solidFill>
              </a:rPr>
              <a:t>start site (start point</a:t>
            </a:r>
            <a:r>
              <a:rPr lang="en-US" sz="2400" b="1" dirty="0" smtClean="0"/>
              <a:t>) for transcription, </a:t>
            </a:r>
            <a:r>
              <a:rPr lang="en-US" sz="2400" b="1" dirty="0" smtClean="0">
                <a:solidFill>
                  <a:srgbClr val="C00000"/>
                </a:solidFill>
              </a:rPr>
              <a:t>numbered +1</a:t>
            </a:r>
            <a:r>
              <a:rPr lang="en-US" sz="2400" b="1" dirty="0" smtClean="0"/>
              <a:t>, which is first nucleotide incorporated into the RNA at the 5'-end. 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68167" y="2235314"/>
            <a:ext cx="895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b="1" dirty="0"/>
              <a:t>Nucleotides after </a:t>
            </a:r>
            <a:r>
              <a:rPr lang="en-US" sz="2400" b="1" dirty="0">
                <a:solidFill>
                  <a:srgbClr val="C00000"/>
                </a:solidFill>
              </a:rPr>
              <a:t>start point </a:t>
            </a:r>
            <a:r>
              <a:rPr lang="en-US" sz="2400" b="1" dirty="0"/>
              <a:t>in the transcribed region are </a:t>
            </a:r>
            <a:r>
              <a:rPr lang="en-US" sz="2400" b="1" dirty="0">
                <a:solidFill>
                  <a:srgbClr val="7030A0"/>
                </a:solidFill>
              </a:rPr>
              <a:t>numbered +2, +3, etc., </a:t>
            </a:r>
            <a:r>
              <a:rPr lang="en-US" sz="2400" b="1" dirty="0"/>
              <a:t>the direction is called </a:t>
            </a:r>
            <a:r>
              <a:rPr lang="en-US" sz="2400" b="1" dirty="0">
                <a:solidFill>
                  <a:srgbClr val="7030A0"/>
                </a:solidFill>
              </a:rPr>
              <a:t>downstream</a:t>
            </a:r>
            <a:r>
              <a:rPr lang="en-US" sz="2400" b="1" dirty="0"/>
              <a:t>, towards 3' end.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68167" y="3334189"/>
            <a:ext cx="8958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/>
              <a:t>Nucleotides before </a:t>
            </a:r>
            <a:r>
              <a:rPr lang="en-US" sz="2400" b="1" dirty="0">
                <a:solidFill>
                  <a:srgbClr val="C00000"/>
                </a:solidFill>
              </a:rPr>
              <a:t>start point </a:t>
            </a:r>
            <a:r>
              <a:rPr lang="en-US" sz="2400" b="1" dirty="0"/>
              <a:t>in the regulatory region are </a:t>
            </a:r>
            <a:r>
              <a:rPr lang="en-US" sz="2400" b="1" dirty="0">
                <a:solidFill>
                  <a:srgbClr val="7030A0"/>
                </a:solidFill>
              </a:rPr>
              <a:t>numbered -1, -2, etc., </a:t>
            </a:r>
            <a:r>
              <a:rPr lang="en-US" sz="2400" b="1" dirty="0"/>
              <a:t>the direction is called </a:t>
            </a:r>
            <a:r>
              <a:rPr lang="en-US" sz="2400" b="1" dirty="0">
                <a:solidFill>
                  <a:srgbClr val="7030A0"/>
                </a:solidFill>
              </a:rPr>
              <a:t>upstream</a:t>
            </a:r>
            <a:r>
              <a:rPr lang="en-US" sz="2400" b="1" dirty="0"/>
              <a:t>, 5' end.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" y="4151538"/>
            <a:ext cx="9077325" cy="264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7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9955"/>
            <a:ext cx="9144000" cy="4457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972024" y="726800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LO.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Intel\Desktop\MGD 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" y="0"/>
            <a:ext cx="91440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9"/>
          <p:cNvSpPr/>
          <p:nvPr/>
        </p:nvSpPr>
        <p:spPr>
          <a:xfrm>
            <a:off x="-33337" y="64454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2-Regulatory regions (gene control region)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55" y="2559909"/>
            <a:ext cx="6697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cs typeface="Times New Roman"/>
              </a:rPr>
              <a:t>Promoter has two Consensus sequences: </a:t>
            </a:r>
            <a:endParaRPr lang="ar-SA" sz="2400" b="1" u="sng" dirty="0">
              <a:solidFill>
                <a:srgbClr val="0070C0"/>
              </a:solidFill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55" y="2926038"/>
            <a:ext cx="8844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1</a:t>
            </a:r>
            <a:r>
              <a:rPr lang="en-US" b="1" dirty="0"/>
              <a:t>) </a:t>
            </a:r>
            <a:r>
              <a:rPr lang="en-US" sz="2000" b="1" dirty="0">
                <a:solidFill>
                  <a:srgbClr val="0070C0"/>
                </a:solidFill>
                <a:cs typeface="Times New Roman"/>
              </a:rPr>
              <a:t>TATA box: </a:t>
            </a:r>
            <a:r>
              <a:rPr lang="en-US" sz="2000" b="1" dirty="0" smtClean="0">
                <a:solidFill>
                  <a:srgbClr val="C00000"/>
                </a:solidFill>
                <a:cs typeface="Times New Roman"/>
              </a:rPr>
              <a:t>located</a:t>
            </a:r>
            <a:r>
              <a:rPr lang="en-US" sz="2000" b="1" dirty="0" smtClean="0">
                <a:cs typeface="Times New Roman"/>
              </a:rPr>
              <a:t> at -25 </a:t>
            </a:r>
            <a:r>
              <a:rPr lang="en-US" sz="2000" b="1" dirty="0">
                <a:cs typeface="Times New Roman"/>
              </a:rPr>
              <a:t>region. Binds with general transcriptional factors and directs the RNA polymerase II to the correct site (start point) and </a:t>
            </a:r>
            <a:r>
              <a:rPr lang="en-US" sz="2000" b="1" dirty="0">
                <a:solidFill>
                  <a:srgbClr val="C00000"/>
                </a:solidFill>
                <a:cs typeface="Times New Roman"/>
              </a:rPr>
              <a:t>ensures </a:t>
            </a:r>
            <a:r>
              <a:rPr lang="en-US" sz="2000" b="1" dirty="0">
                <a:cs typeface="Times New Roman"/>
              </a:rPr>
              <a:t>fidelity of initiation. </a:t>
            </a:r>
            <a:r>
              <a:rPr lang="en-US" sz="2000" b="1" dirty="0"/>
              <a:t>Mutations </a:t>
            </a:r>
            <a:r>
              <a:rPr lang="en-US" sz="2000" b="1" dirty="0" smtClean="0"/>
              <a:t>reduce </a:t>
            </a:r>
            <a:r>
              <a:rPr lang="en-US" sz="2000" b="1" dirty="0"/>
              <a:t>the accuracy of the start point of transcription of a gene</a:t>
            </a:r>
            <a:r>
              <a:rPr lang="en-US" sz="2000" dirty="0"/>
              <a:t>.</a:t>
            </a:r>
            <a:endParaRPr lang="ar-SA" sz="2000" b="1" dirty="0"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45" y="4192025"/>
            <a:ext cx="889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en-US" b="1" dirty="0" smtClean="0"/>
              <a:t>2</a:t>
            </a:r>
            <a:r>
              <a:rPr lang="en-US" sz="2000" b="1" dirty="0">
                <a:cs typeface="Times New Roman"/>
              </a:rPr>
              <a:t>) </a:t>
            </a:r>
            <a:r>
              <a:rPr lang="en-US" sz="2000" b="1" dirty="0">
                <a:solidFill>
                  <a:srgbClr val="0070C0"/>
                </a:solidFill>
                <a:cs typeface="Times New Roman"/>
              </a:rPr>
              <a:t>GC-rich regions and CAAT boxes: </a:t>
            </a:r>
            <a:r>
              <a:rPr lang="en-US" sz="2000" b="1" dirty="0">
                <a:cs typeface="Times New Roman"/>
              </a:rPr>
              <a:t>located region between –40 and –110. Determine how </a:t>
            </a:r>
            <a:r>
              <a:rPr lang="en-US" sz="2000" b="1" dirty="0" smtClean="0">
                <a:cs typeface="Times New Roman"/>
              </a:rPr>
              <a:t>  frequently </a:t>
            </a:r>
            <a:r>
              <a:rPr lang="en-US" sz="2000" b="1" dirty="0">
                <a:cs typeface="Times New Roman"/>
              </a:rPr>
              <a:t>of the transcription event occurs by binding </a:t>
            </a:r>
            <a:r>
              <a:rPr lang="en-US" sz="2000" b="1" dirty="0" smtClean="0">
                <a:cs typeface="Times New Roman"/>
              </a:rPr>
              <a:t>specific</a:t>
            </a:r>
          </a:p>
          <a:p>
            <a:pPr marL="268288" indent="-268288"/>
            <a:r>
              <a:rPr lang="en-US" sz="2000" b="1" dirty="0" smtClean="0">
                <a:cs typeface="Times New Roman"/>
              </a:rPr>
              <a:t>proteins.</a:t>
            </a:r>
            <a:endParaRPr lang="en-US" sz="2000" b="1" dirty="0">
              <a:cs typeface="Times New Roman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134645"/>
            <a:ext cx="9077325" cy="16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612" y="992636"/>
            <a:ext cx="8565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numbered </a:t>
            </a:r>
            <a:r>
              <a:rPr lang="en-US" sz="2000" b="1" dirty="0"/>
              <a:t>–1, –2, –3, etc. from the start point and the direction is called upstream, included: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612" y="1650012"/>
            <a:ext cx="8718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cs typeface="Times New Roman"/>
              </a:rPr>
              <a:t>A- </a:t>
            </a:r>
            <a:r>
              <a:rPr lang="en-US" sz="2400" b="1" dirty="0" err="1">
                <a:solidFill>
                  <a:srgbClr val="008000"/>
                </a:solidFill>
                <a:cs typeface="Times New Roman"/>
              </a:rPr>
              <a:t>Promotor</a:t>
            </a:r>
            <a:r>
              <a:rPr lang="en-US" sz="2400" b="1" dirty="0" smtClean="0">
                <a:solidFill>
                  <a:srgbClr val="008000"/>
                </a:solidFill>
                <a:cs typeface="Times New Roman"/>
              </a:rPr>
              <a:t>: </a:t>
            </a:r>
            <a:r>
              <a:rPr lang="en-US" sz="2000" b="1" dirty="0" smtClean="0">
                <a:cs typeface="Times New Roman"/>
              </a:rPr>
              <a:t>Found in the upstream of the gene and control the transcription of the gene by determining the start point and frequency of transcription by controlling the binding RNA polymerase II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67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0" grpId="0"/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11138</TotalTime>
  <Words>2641</Words>
  <Application>Microsoft Office PowerPoint</Application>
  <PresentationFormat>عرض على الشاشة (3:4)‏</PresentationFormat>
  <Paragraphs>239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Maher</cp:lastModifiedBy>
  <cp:revision>422</cp:revision>
  <dcterms:created xsi:type="dcterms:W3CDTF">2018-09-07T18:41:02Z</dcterms:created>
  <dcterms:modified xsi:type="dcterms:W3CDTF">2025-04-09T19:04:11Z</dcterms:modified>
</cp:coreProperties>
</file>